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58" r:id="rId4"/>
    <p:sldId id="300" r:id="rId5"/>
    <p:sldId id="288" r:id="rId6"/>
    <p:sldId id="289" r:id="rId7"/>
    <p:sldId id="290" r:id="rId8"/>
    <p:sldId id="307" r:id="rId9"/>
    <p:sldId id="297" r:id="rId10"/>
    <p:sldId id="298" r:id="rId11"/>
    <p:sldId id="291" r:id="rId12"/>
    <p:sldId id="305" r:id="rId13"/>
    <p:sldId id="295" r:id="rId14"/>
    <p:sldId id="294" r:id="rId15"/>
    <p:sldId id="293" r:id="rId16"/>
    <p:sldId id="292" r:id="rId17"/>
    <p:sldId id="274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8C3D"/>
    <a:srgbClr val="166A66"/>
    <a:srgbClr val="232751"/>
    <a:srgbClr val="07514D"/>
    <a:srgbClr val="EC6624"/>
    <a:srgbClr val="FAEA96"/>
    <a:srgbClr val="E34B5E"/>
    <a:srgbClr val="F9E79E"/>
    <a:srgbClr val="941A02"/>
    <a:srgbClr val="D1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5B63D210-B334-4870-9E70-80271BEE3B4B}"/>
              </a:ext>
            </a:extLst>
          </p:cNvPr>
          <p:cNvSpPr txBox="1"/>
          <p:nvPr userDrawn="1"/>
        </p:nvSpPr>
        <p:spPr>
          <a:xfrm>
            <a:off x="5162893" y="4056107"/>
            <a:ext cx="441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kern="12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Tipps und Impulse zu</a:t>
            </a:r>
          </a:p>
        </p:txBody>
      </p:sp>
      <p:pic>
        <p:nvPicPr>
          <p:cNvPr id="2" name="Grafik 1" descr="Ein Bild, das Text, Logo, Schrift, Kreis enthält.&#10;&#10;Automatisch generierte Beschreibung">
            <a:extLst>
              <a:ext uri="{FF2B5EF4-FFF2-40B4-BE49-F238E27FC236}">
                <a16:creationId xmlns:a16="http://schemas.microsoft.com/office/drawing/2014/main" id="{53C5E191-4A8C-FEDB-C52B-D3F2EF567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BBC3E60-42BB-2F57-20E1-A5416C7344CF}"/>
              </a:ext>
            </a:extLst>
          </p:cNvPr>
          <p:cNvSpPr/>
          <p:nvPr userDrawn="1"/>
        </p:nvSpPr>
        <p:spPr>
          <a:xfrm>
            <a:off x="2180389" y="5707617"/>
            <a:ext cx="3814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 b="1" i="0" dirty="0">
                <a:solidFill>
                  <a:srgbClr val="0A7172"/>
                </a:solidFill>
                <a:latin typeface="Helvetica" pitchFamily="2" charset="0"/>
                <a:ea typeface="Verdana" panose="020B0604030504040204" pitchFamily="34" charset="0"/>
              </a:rPr>
              <a:t>IDEE &amp; NAME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0C0878-B43C-1C6F-DD82-47B5F5CF9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873" y="4242217"/>
            <a:ext cx="1440000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115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A88480-AB62-4C2D-A036-7253219A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39" y="314295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50826B-EC53-4613-B80B-5E2129257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39" y="1658520"/>
            <a:ext cx="10394330" cy="4570160"/>
          </a:xfr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1pPr>
            <a:lvl2pPr marL="45720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2pPr>
            <a:lvl3pPr marL="91440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3pPr>
            <a:lvl4pPr marL="137160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4pPr>
            <a:lvl5pPr marL="182880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148334-42BA-4E25-A80C-04F2A1EE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700" y="6492875"/>
            <a:ext cx="495300" cy="365125"/>
          </a:xfrm>
        </p:spPr>
        <p:txBody>
          <a:bodyPr/>
          <a:lstStyle>
            <a:lvl1pPr>
              <a:defRPr/>
            </a:lvl1pPr>
          </a:lstStyle>
          <a:p>
            <a:fld id="{3FBD6FE2-756C-497E-8209-69BD8DC8094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A07B2B9-66BF-AD42-B409-885BFB4FD1A0}"/>
              </a:ext>
            </a:extLst>
          </p:cNvPr>
          <p:cNvSpPr txBox="1">
            <a:spLocks/>
          </p:cNvSpPr>
          <p:nvPr userDrawn="1"/>
        </p:nvSpPr>
        <p:spPr>
          <a:xfrm>
            <a:off x="362339" y="-665"/>
            <a:ext cx="10515600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>
              <a:solidFill>
                <a:srgbClr val="F9E7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40C11B-2D46-6272-CB06-68ED3AE320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00" y="104400"/>
            <a:ext cx="1375110" cy="1782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843C56-7403-3540-B793-1D654F54C5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7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A88480-AB62-4C2D-A036-7253219A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39" y="314295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50826B-EC53-4613-B80B-5E2129257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39" y="1658520"/>
            <a:ext cx="10394330" cy="4570160"/>
          </a:xfr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1pPr>
            <a:lvl2pPr marL="45720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2pPr>
            <a:lvl3pPr marL="91440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3pPr>
            <a:lvl4pPr marL="137160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4pPr>
            <a:lvl5pPr marL="1828800" indent="0">
              <a:buNone/>
              <a:defRPr sz="16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148334-42BA-4E25-A80C-04F2A1EE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700" y="6492875"/>
            <a:ext cx="495300" cy="365125"/>
          </a:xfrm>
        </p:spPr>
        <p:txBody>
          <a:bodyPr/>
          <a:lstStyle>
            <a:lvl1pPr>
              <a:defRPr/>
            </a:lvl1pPr>
          </a:lstStyle>
          <a:p>
            <a:fld id="{3FBD6FE2-756C-497E-8209-69BD8DC8094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A07B2B9-66BF-AD42-B409-885BFB4FD1A0}"/>
              </a:ext>
            </a:extLst>
          </p:cNvPr>
          <p:cNvSpPr txBox="1">
            <a:spLocks/>
          </p:cNvSpPr>
          <p:nvPr userDrawn="1"/>
        </p:nvSpPr>
        <p:spPr>
          <a:xfrm>
            <a:off x="362339" y="-665"/>
            <a:ext cx="10515600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>
              <a:solidFill>
                <a:srgbClr val="F9E7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40C11B-2D46-6272-CB06-68ED3AE320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00" y="104400"/>
            <a:ext cx="1375110" cy="1782000"/>
          </a:xfrm>
          <a:prstGeom prst="rect">
            <a:avLst/>
          </a:prstGeom>
        </p:spPr>
      </p:pic>
      <p:pic>
        <p:nvPicPr>
          <p:cNvPr id="9" name="Grafik 8" descr="Ein Bild, das Text, Screenshot, Kreis, Briefumschlag enthält.&#10;&#10;Automatisch generierte Beschreibung">
            <a:extLst>
              <a:ext uri="{FF2B5EF4-FFF2-40B4-BE49-F238E27FC236}">
                <a16:creationId xmlns:a16="http://schemas.microsoft.com/office/drawing/2014/main" id="{E5043B83-663E-C141-8C54-9B33F39761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9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148334-42BA-4E25-A80C-04F2A1EE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700" y="6492875"/>
            <a:ext cx="495300" cy="365125"/>
          </a:xfrm>
        </p:spPr>
        <p:txBody>
          <a:bodyPr/>
          <a:lstStyle>
            <a:lvl1pPr>
              <a:defRPr/>
            </a:lvl1pPr>
          </a:lstStyle>
          <a:p>
            <a:fld id="{3FBD6FE2-756C-497E-8209-69BD8DC8094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A88480-AB62-4C2D-A036-7253219A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39" y="-665"/>
            <a:ext cx="10515600" cy="116906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9E79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50826B-EC53-4613-B80B-5E2129257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39" y="1658520"/>
            <a:ext cx="10286611" cy="4570160"/>
          </a:xfrm>
          <a:noFill/>
        </p:spPr>
        <p:txBody>
          <a:bodyPr>
            <a:normAutofit/>
          </a:bodyPr>
          <a:lstStyle>
            <a:lvl1pPr>
              <a:defRPr sz="1600" b="1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 sz="1600" b="1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2pPr>
            <a:lvl3pPr>
              <a:defRPr sz="1600" b="1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3pPr>
            <a:lvl4pPr>
              <a:defRPr sz="1600" b="1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4pPr>
            <a:lvl5pPr>
              <a:defRPr sz="1600" b="1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1A20FE0-5C4D-D34E-AFFD-5742F4F4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9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C7FE559-81B8-452E-8C72-5E8DE1FF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657184-2844-4D85-871E-994513A59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17A647-98B7-4978-BBF3-8ADEBF114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0EFEC-AA10-46CD-8D22-155DDEF47619}" type="datetimeFigureOut">
              <a:rPr lang="de-DE" smtClean="0"/>
              <a:t>19.02.24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4FC416-B0FD-4B27-AA81-E875A99B4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22406D-46D2-4982-96D2-1A458FF23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F37D3-73AD-4CD6-B7DB-CDC899EEA7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0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254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6635262-CEAE-4547-9F02-75138A46A2F2}"/>
              </a:ext>
            </a:extLst>
          </p:cNvPr>
          <p:cNvSpPr txBox="1">
            <a:spLocks/>
          </p:cNvSpPr>
          <p:nvPr/>
        </p:nvSpPr>
        <p:spPr>
          <a:xfrm>
            <a:off x="2653200" y="-25200"/>
            <a:ext cx="10515600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ANFORDERUNG AN IDEE UND NAME 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B686BB9-774D-5C48-8CBB-BA1AE8642820}"/>
              </a:ext>
            </a:extLst>
          </p:cNvPr>
          <p:cNvSpPr txBox="1">
            <a:spLocks/>
          </p:cNvSpPr>
          <p:nvPr/>
        </p:nvSpPr>
        <p:spPr>
          <a:xfrm>
            <a:off x="1562101" y="1379993"/>
            <a:ext cx="9557810" cy="88947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sz="1900" b="1" dirty="0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„Wissen ist ein Schatz, der seinen Besitzer überall hin begleitet.“</a:t>
            </a:r>
            <a:br>
              <a:rPr lang="de-DE" b="1" dirty="0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900" dirty="0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Chinesisches Sprichwort</a:t>
            </a:r>
          </a:p>
        </p:txBody>
      </p:sp>
      <p:pic>
        <p:nvPicPr>
          <p:cNvPr id="12" name="Bild 2">
            <a:extLst>
              <a:ext uri="{FF2B5EF4-FFF2-40B4-BE49-F238E27FC236}">
                <a16:creationId xmlns:a16="http://schemas.microsoft.com/office/drawing/2014/main" id="{BF03A25E-E3B6-0E4D-B496-2F28F57399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46"/>
          <a:stretch/>
        </p:blipFill>
        <p:spPr bwMode="auto">
          <a:xfrm>
            <a:off x="8322372" y="3377707"/>
            <a:ext cx="2787130" cy="2324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D328F848-DE4B-8A4B-AAB8-F0475331F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5465251" cy="3819487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Wichtige Fragen </a:t>
            </a: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der Ideen- Entwicklung: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Ist meine Snack-Idee unverwechselbar / originell?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Wird meine Snack-Idee als neu, andersartig erlebt?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Weckt meine Snack-Idee Neugierde?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Ist der Name meiner Snack-Idee bereits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als „Marke“ geschützt?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Wird meine Preisempfehlung akzeptiert?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Wie hoch ist die Kaufbereitschaft? 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usw.</a:t>
            </a:r>
          </a:p>
        </p:txBody>
      </p:sp>
    </p:spTree>
    <p:extLst>
      <p:ext uri="{BB962C8B-B14F-4D97-AF65-F5344CB8AC3E}">
        <p14:creationId xmlns:p14="http://schemas.microsoft.com/office/powerpoint/2010/main" val="3786102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10153200" cy="4570160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 Produktname, wie z. B. „Big Mac“ hilft bei der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Unterscheidung und sorgt für Orientierung gegenüber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Konkurrenzangeboten. Für dieses geistige Eigentum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kann man </a:t>
            </a:r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Markenschutz</a:t>
            </a:r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dirty="0">
                <a:solidFill>
                  <a:srgbClr val="E34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beantragen. Damit erhält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man das alleinige Recht, den Snack-Namen bzw. die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Marke zu nutzen. Natürlich auch das Recht, gegen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alle vorzugehen, die den Namenunberechtigt benutzen.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Bevor man also einen Snack-Namen nutzen kann,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muss man prüfen, ob dieser bereits geschützt ist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oder Verwechslungsgefahr bestehen könnte.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863"/>
              </a:spcBef>
            </a:pP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Achtung: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Eine Nichtbeachtung kann teuer werden!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ild 1" descr="shutterstock_350473148.jpg">
            <a:extLst>
              <a:ext uri="{FF2B5EF4-FFF2-40B4-BE49-F238E27FC236}">
                <a16:creationId xmlns:a16="http://schemas.microsoft.com/office/drawing/2014/main" id="{C76654DE-1587-7342-AA6F-6435F7746C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1297" y="2988487"/>
            <a:ext cx="2838205" cy="27136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DCB9362-3801-C346-BBF4-1D9508175A00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63813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166A66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166A66"/>
                </a:solidFill>
              </a:rPr>
              <a:t>Starke Marken stellen einen geschützten Vermögenswert dar.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72178A5-9A4C-BA43-B669-64813B21D549}"/>
              </a:ext>
            </a:extLst>
          </p:cNvPr>
          <p:cNvSpPr txBox="1">
            <a:spLocks/>
          </p:cNvSpPr>
          <p:nvPr/>
        </p:nvSpPr>
        <p:spPr>
          <a:xfrm>
            <a:off x="2653200" y="-25200"/>
            <a:ext cx="7392500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SCHUTZ VON GEISTIGEM EIGENTUM</a:t>
            </a:r>
          </a:p>
        </p:txBody>
      </p:sp>
    </p:spTree>
    <p:extLst>
      <p:ext uri="{BB962C8B-B14F-4D97-AF65-F5344CB8AC3E}">
        <p14:creationId xmlns:p14="http://schemas.microsoft.com/office/powerpoint/2010/main" val="2332828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10153200" cy="4570160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Die gewünschte Markenform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Schützen kann man im Prinzip alles: Namen, Buchstaben, Zahlen, Abbildungen,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sogar Farben und Verpackungen (z. B.: Nivea-Blau, Coca Cola Flaschenform, Apfel).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Man unterscheidet dabei unterschiedliche Markenformen: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232751"/>
              </a:buClr>
              <a:buFont typeface="+mj-lt"/>
              <a:buAutoNum type="arabicPeriod"/>
            </a:pP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Wortmarke</a:t>
            </a:r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Sie besteht aus Wörtern, Buchstaben, Zahlen,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sonstigen Schriftzeichen – ohne gestalterische Elemente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(z. B. AEG, 1&amp;1)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232751"/>
              </a:buClr>
              <a:buFont typeface="+mj-lt"/>
              <a:buAutoNum type="arabicPeriod"/>
            </a:pP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Bildmarke</a:t>
            </a:r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 Bild oder eine Abbildung ohne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Wortbestandteile (z. B. „Apple“)</a:t>
            </a:r>
          </a:p>
          <a:p>
            <a:pPr marL="342900" indent="-342900">
              <a:lnSpc>
                <a:spcPct val="150000"/>
              </a:lnSpc>
              <a:buClr>
                <a:srgbClr val="232751"/>
              </a:buClr>
              <a:buFont typeface="+mj-lt"/>
              <a:buAutoNum type="arabicPeriod"/>
            </a:pP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Wort- / Bildmarke</a:t>
            </a:r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Eine Kombination aus Wort / Buchstaben und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grafischen Formen (z. B. VW, Google)</a:t>
            </a:r>
          </a:p>
        </p:txBody>
      </p:sp>
      <p:pic>
        <p:nvPicPr>
          <p:cNvPr id="12" name="Bild 2" descr="shutterstock_111581528.jpg">
            <a:extLst>
              <a:ext uri="{FF2B5EF4-FFF2-40B4-BE49-F238E27FC236}">
                <a16:creationId xmlns:a16="http://schemas.microsoft.com/office/drawing/2014/main" id="{06E480B5-FC49-6740-871E-2344CC17A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" r="1988" b="-721"/>
          <a:stretch/>
        </p:blipFill>
        <p:spPr bwMode="auto">
          <a:xfrm>
            <a:off x="8820608" y="3533571"/>
            <a:ext cx="2288894" cy="2333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60BCCD8-6E44-2345-894C-626985969FFC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43239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166A66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166A66"/>
                </a:solidFill>
              </a:rPr>
              <a:t>Wie sich Markenformen unterscheiden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C27EAD4-412B-5A47-8F33-7937430EA281}"/>
              </a:ext>
            </a:extLst>
          </p:cNvPr>
          <p:cNvSpPr txBox="1">
            <a:spLocks/>
          </p:cNvSpPr>
          <p:nvPr/>
        </p:nvSpPr>
        <p:spPr>
          <a:xfrm>
            <a:off x="2653200" y="-25200"/>
            <a:ext cx="7392500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SCHUTZ VON GEISTIGEM EIGENTUM</a:t>
            </a:r>
          </a:p>
        </p:txBody>
      </p:sp>
    </p:spTree>
    <p:extLst>
      <p:ext uri="{BB962C8B-B14F-4D97-AF65-F5344CB8AC3E}">
        <p14:creationId xmlns:p14="http://schemas.microsoft.com/office/powerpoint/2010/main" val="150209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1" y="2192400"/>
            <a:ext cx="7699200" cy="4570160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Die richtige Produktkategorie finden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Nutzungsrechte werden vom deutschen Patent- und Markenamt (DPMA)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für einzelne Produktkategorien vergeben. 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br>
              <a:rPr lang="de-DE" sz="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Grundlage hierfür sind die Nizza-Klassen.*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br>
              <a:rPr lang="de-DE" sz="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Snacks finden sich unter: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Nizza Klasse 29</a:t>
            </a:r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Snacks aus Fleisch, Geflügel, tierischen Produkten,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Kartoffeln, Gemüse, Nüssen und Hülsenfrüchten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Nizza Klasse 30</a:t>
            </a:r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Snacks aus Getreide, Back- und Konditoreiwaren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FF07BE8-450B-2E4E-A2FF-9D2AB73E9974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55812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166A66"/>
                </a:solidFill>
              </a:rPr>
              <a:t>Was man für den Snack-Namens-Check wissen sollte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525FCCE-E1CF-5A46-9BB2-7542D45E3E7F}"/>
              </a:ext>
            </a:extLst>
          </p:cNvPr>
          <p:cNvSpPr txBox="1">
            <a:spLocks/>
          </p:cNvSpPr>
          <p:nvPr/>
        </p:nvSpPr>
        <p:spPr>
          <a:xfrm>
            <a:off x="2653200" y="-25200"/>
            <a:ext cx="7392500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SCHUTZ VON GEISTIGEM EIGENTUM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DA3D949-EEEA-6C4D-ABE5-98AE52E4D9BA}"/>
              </a:ext>
            </a:extLst>
          </p:cNvPr>
          <p:cNvSpPr txBox="1">
            <a:spLocks/>
          </p:cNvSpPr>
          <p:nvPr/>
        </p:nvSpPr>
        <p:spPr>
          <a:xfrm>
            <a:off x="932400" y="5748400"/>
            <a:ext cx="11054961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Auf der Website </a:t>
            </a: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de-DE" b="1" dirty="0" err="1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register.dpma.de</a:t>
            </a: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b="1" dirty="0" err="1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DPMAregister</a:t>
            </a: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/marke/</a:t>
            </a:r>
            <a:r>
              <a:rPr lang="de-DE" b="1" dirty="0" err="1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kann man auch als Privatperson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Markenrecherche durchführen und kostenlos prüfen, was es gibt und wer was angemeldet bzw. geschützt hat.</a:t>
            </a:r>
          </a:p>
        </p:txBody>
      </p:sp>
    </p:spTree>
    <p:extLst>
      <p:ext uri="{BB962C8B-B14F-4D97-AF65-F5344CB8AC3E}">
        <p14:creationId xmlns:p14="http://schemas.microsoft.com/office/powerpoint/2010/main" val="1110222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10153200" cy="4570160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Die Markenrecherche</a:t>
            </a: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Für Recherchen stellt das DPMA ein Online-Register mit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Suchmaske zur Verfügung. So kann jederzeit und kostenlos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relative Eintragungshindernis</a:t>
            </a:r>
            <a:r>
              <a:rPr lang="de-DE" b="1" i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von jeder Privatperson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gecheckt werden. </a:t>
            </a: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endParaRPr lang="de-DE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Auf Wunsch prüft das DPMA ergänzend und kostenpflichtig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(290,00 €), ob es ein </a:t>
            </a: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absolutes Eintragungshindernis</a:t>
            </a:r>
            <a:r>
              <a:rPr lang="de-DE" b="1" i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gibt.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Abschließend ist noch eine Widerspruchsfrist zu wahren. 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Sollte sich hier kein Einwand ergeben, ist der Weg zur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eigenen Marke frei.</a:t>
            </a:r>
          </a:p>
          <a:p>
            <a:pPr>
              <a:spcBef>
                <a:spcPct val="20000"/>
              </a:spcBef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 1">
            <a:extLst>
              <a:ext uri="{FF2B5EF4-FFF2-40B4-BE49-F238E27FC236}">
                <a16:creationId xmlns:a16="http://schemas.microsoft.com/office/drawing/2014/main" id="{DD85C3C3-DBB4-534C-9121-500DFA866F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3"/>
          <a:stretch/>
        </p:blipFill>
        <p:spPr bwMode="auto">
          <a:xfrm>
            <a:off x="8675667" y="2627484"/>
            <a:ext cx="2433835" cy="30746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04C75C0-6C2E-5644-B756-56BF9302C66F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43747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166A66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166A66"/>
                </a:solidFill>
              </a:rPr>
              <a:t>Was durch wen geprüft werden muss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80ECD78-727D-AA40-925B-F00C3BFAD37C}"/>
              </a:ext>
            </a:extLst>
          </p:cNvPr>
          <p:cNvSpPr txBox="1">
            <a:spLocks/>
          </p:cNvSpPr>
          <p:nvPr/>
        </p:nvSpPr>
        <p:spPr>
          <a:xfrm>
            <a:off x="2653200" y="-25200"/>
            <a:ext cx="7392500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SCHUTZ VON GEISTIGEM EIGENTUM</a:t>
            </a:r>
          </a:p>
        </p:txBody>
      </p:sp>
    </p:spTree>
    <p:extLst>
      <p:ext uri="{BB962C8B-B14F-4D97-AF65-F5344CB8AC3E}">
        <p14:creationId xmlns:p14="http://schemas.microsoft.com/office/powerpoint/2010/main" val="2308438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5248100" cy="4570160"/>
          </a:xfrm>
          <a:noFill/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Marken- oder Ähnlichkeitsrecherchen-Websites</a:t>
            </a:r>
          </a:p>
          <a:p>
            <a:pPr>
              <a:spcBef>
                <a:spcPct val="20000"/>
              </a:spcBef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Deutschland: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NATIONAL – DPMA Register</a:t>
            </a:r>
          </a:p>
          <a:p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de-DE" i="1" dirty="0" err="1">
                <a:latin typeface="Arial" panose="020B0604020202020204" pitchFamily="34" charset="0"/>
                <a:cs typeface="Arial" panose="020B0604020202020204" pitchFamily="34" charset="0"/>
              </a:rPr>
              <a:t>register.dpma.de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i="1" dirty="0" err="1">
                <a:latin typeface="Arial" panose="020B0604020202020204" pitchFamily="34" charset="0"/>
                <a:cs typeface="Arial" panose="020B0604020202020204" pitchFamily="34" charset="0"/>
              </a:rPr>
              <a:t>DPMAregister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i="1" dirty="0" err="1">
                <a:latin typeface="Arial" panose="020B0604020202020204" pitchFamily="34" charset="0"/>
                <a:cs typeface="Arial" panose="020B0604020202020204" pitchFamily="34" charset="0"/>
              </a:rPr>
              <a:t>uebersicht</a:t>
            </a:r>
            <a:endParaRPr lang="de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Europa: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EU – EUIPO Register</a:t>
            </a:r>
          </a:p>
          <a:p>
            <a:pPr>
              <a:spcBef>
                <a:spcPct val="20000"/>
              </a:spcBef>
            </a:pP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de-DE" i="1" dirty="0" err="1">
                <a:latin typeface="Arial" panose="020B0604020202020204" pitchFamily="34" charset="0"/>
                <a:cs typeface="Arial" panose="020B0604020202020204" pitchFamily="34" charset="0"/>
              </a:rPr>
              <a:t>euipo.europa.eu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i="1" dirty="0" err="1">
                <a:latin typeface="Arial" panose="020B0604020202020204" pitchFamily="34" charset="0"/>
                <a:cs typeface="Arial" panose="020B0604020202020204" pitchFamily="34" charset="0"/>
              </a:rPr>
              <a:t>ohimportal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/de</a:t>
            </a:r>
          </a:p>
          <a:p>
            <a:pPr>
              <a:spcBef>
                <a:spcPct val="20000"/>
              </a:spcBef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 20" descr="shutterstock_243297811.jpg">
            <a:extLst>
              <a:ext uri="{FF2B5EF4-FFF2-40B4-BE49-F238E27FC236}">
                <a16:creationId xmlns:a16="http://schemas.microsoft.com/office/drawing/2014/main" id="{8ECC3C26-503A-E944-91E0-1B71459568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4581" y="3258016"/>
            <a:ext cx="2784921" cy="24441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CC14784-969A-CB4F-9999-ABC0487653B7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39175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166A66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166A66"/>
                </a:solidFill>
              </a:rPr>
              <a:t>Wo Markenrecherchen möglich sind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F59C9EE-AB31-F249-906A-BDEF6DDBD487}"/>
              </a:ext>
            </a:extLst>
          </p:cNvPr>
          <p:cNvSpPr txBox="1">
            <a:spLocks/>
          </p:cNvSpPr>
          <p:nvPr/>
        </p:nvSpPr>
        <p:spPr>
          <a:xfrm>
            <a:off x="2653200" y="-25200"/>
            <a:ext cx="7392500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SCHUTZ VON GEISTIGEM EIGENTUM</a:t>
            </a:r>
          </a:p>
        </p:txBody>
      </p:sp>
    </p:spTree>
    <p:extLst>
      <p:ext uri="{BB962C8B-B14F-4D97-AF65-F5344CB8AC3E}">
        <p14:creationId xmlns:p14="http://schemas.microsoft.com/office/powerpoint/2010/main" val="1590658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5352600" cy="2290700"/>
          </a:xfrm>
          <a:noFill/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„Mehr kostet mehr“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Nationale Marke DPMA: 300 € (online 290 €)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Jede weitere Klasse: + 100 €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EU Marke EUIPO: 1.000 € (online 850 €)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jede weitere Klasse: + 150 €</a:t>
            </a:r>
          </a:p>
        </p:txBody>
      </p:sp>
      <p:pic>
        <p:nvPicPr>
          <p:cNvPr id="5" name="Bild 14" descr="shutterstock_375340615.jpg">
            <a:extLst>
              <a:ext uri="{FF2B5EF4-FFF2-40B4-BE49-F238E27FC236}">
                <a16:creationId xmlns:a16="http://schemas.microsoft.com/office/drawing/2014/main" id="{73A39346-D788-D047-9DB6-E9F09478EA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789" y="2788753"/>
            <a:ext cx="2771713" cy="29134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CF6BABE-2F09-DA45-A19A-7BEA46BCD576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3066600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>
              <a:solidFill>
                <a:srgbClr val="166A66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166A66"/>
                </a:solidFill>
              </a:rPr>
              <a:t>Was Markenschutz kostet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7CDA402-EF5C-FA4E-AC89-BF0DB1600A5B}"/>
              </a:ext>
            </a:extLst>
          </p:cNvPr>
          <p:cNvSpPr txBox="1">
            <a:spLocks/>
          </p:cNvSpPr>
          <p:nvPr/>
        </p:nvSpPr>
        <p:spPr>
          <a:xfrm>
            <a:off x="2653200" y="-25200"/>
            <a:ext cx="7392500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SCHUTZ VON GEISTIGEM EIGENTUM</a:t>
            </a:r>
          </a:p>
        </p:txBody>
      </p:sp>
    </p:spTree>
    <p:extLst>
      <p:ext uri="{BB962C8B-B14F-4D97-AF65-F5344CB8AC3E}">
        <p14:creationId xmlns:p14="http://schemas.microsoft.com/office/powerpoint/2010/main" val="3522357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">
            <a:extLst>
              <a:ext uri="{FF2B5EF4-FFF2-40B4-BE49-F238E27FC236}">
                <a16:creationId xmlns:a16="http://schemas.microsoft.com/office/drawing/2014/main" id="{7EA1702F-9279-4955-BC57-446DBCD12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807" y="2956615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A189229-058B-1441-8DD4-3A32E6D8C3A5}"/>
              </a:ext>
            </a:extLst>
          </p:cNvPr>
          <p:cNvSpPr txBox="1"/>
          <p:nvPr/>
        </p:nvSpPr>
        <p:spPr>
          <a:xfrm>
            <a:off x="2763568" y="4350378"/>
            <a:ext cx="176843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b="0" dirty="0">
                <a:solidFill>
                  <a:srgbClr val="1F2A4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Optik &amp; Geschmack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EFD65AD-4BB8-BF41-B2A2-F3FCB8706669}"/>
              </a:ext>
            </a:extLst>
          </p:cNvPr>
          <p:cNvSpPr txBox="1"/>
          <p:nvPr/>
        </p:nvSpPr>
        <p:spPr>
          <a:xfrm>
            <a:off x="5621974" y="4350043"/>
            <a:ext cx="113845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b="0" dirty="0">
                <a:solidFill>
                  <a:srgbClr val="1F2A4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Zubereitung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EF9C022-D017-BC4A-8A99-E05B4529899B}"/>
              </a:ext>
            </a:extLst>
          </p:cNvPr>
          <p:cNvSpPr txBox="1"/>
          <p:nvPr/>
        </p:nvSpPr>
        <p:spPr>
          <a:xfrm>
            <a:off x="8138079" y="4350043"/>
            <a:ext cx="106150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1400" b="0" dirty="0">
                <a:solidFill>
                  <a:srgbClr val="1F2A4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Kalkulation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5F51F8-EC9A-4FF6-98C2-DA7D6960B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7145" y="3612252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4A726E90-4EF4-504F-A879-BBA034FD5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33" y="2842640"/>
            <a:ext cx="1440000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6F919AD-FE4E-7E4F-9E15-12871F737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00" y="2842640"/>
            <a:ext cx="1440000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B33C0FF-E551-624F-A265-51D2BD2AF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784" y="2842640"/>
            <a:ext cx="1440000" cy="14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9BF64E68-C029-704E-803F-A5238B88512B}"/>
              </a:ext>
            </a:extLst>
          </p:cNvPr>
          <p:cNvSpPr txBox="1">
            <a:spLocks/>
          </p:cNvSpPr>
          <p:nvPr/>
        </p:nvSpPr>
        <p:spPr>
          <a:xfrm>
            <a:off x="2664000" y="1594800"/>
            <a:ext cx="5880654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166A66"/>
                </a:solidFill>
              </a:rPr>
              <a:t>Beachten Sie auch unsere Tipps zu: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36E1034B-AD7D-9147-84A7-24C542DC8267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VIEL ERFOLG!</a:t>
            </a:r>
          </a:p>
        </p:txBody>
      </p:sp>
    </p:spTree>
    <p:extLst>
      <p:ext uri="{BB962C8B-B14F-4D97-AF65-F5344CB8AC3E}">
        <p14:creationId xmlns:p14="http://schemas.microsoft.com/office/powerpoint/2010/main" val="988070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800C5D8-ED87-114B-BAD0-F0D8778D8C25}"/>
              </a:ext>
            </a:extLst>
          </p:cNvPr>
          <p:cNvSpPr txBox="1">
            <a:spLocks/>
          </p:cNvSpPr>
          <p:nvPr/>
        </p:nvSpPr>
        <p:spPr>
          <a:xfrm>
            <a:off x="0" y="287014"/>
            <a:ext cx="3573517" cy="5279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b="1">
                <a:solidFill>
                  <a:srgbClr val="ECD5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EURE AUFGABE</a:t>
            </a:r>
            <a:endParaRPr lang="de-DE" sz="2800" b="1" dirty="0">
              <a:solidFill>
                <a:srgbClr val="ECD5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0595977-B208-7247-8056-A30733D6B5BB}"/>
              </a:ext>
            </a:extLst>
          </p:cNvPr>
          <p:cNvSpPr txBox="1">
            <a:spLocks/>
          </p:cNvSpPr>
          <p:nvPr/>
        </p:nvSpPr>
        <p:spPr>
          <a:xfrm>
            <a:off x="2649908" y="5220182"/>
            <a:ext cx="9542092" cy="1579943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Deine Snackidee gesünder interpretiert – egal ob vegan, klassisch oder </a:t>
            </a:r>
            <a:r>
              <a:rPr lang="de-DE" sz="1600" dirty="0" err="1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</a:t>
            </a:r>
            <a: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Deiner Kreativität sind keine Grenzen gesetzt!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Alles muss natürlich als kalter oder warmer Snack in eurem Betrieb oder der Berufsfachschule </a:t>
            </a:r>
            <a:b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ganz einfach zubereitet werden können.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B97A47-B771-0F45-9115-882E0442C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8" y="815009"/>
            <a:ext cx="1726300" cy="223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4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38B7A5-F53A-4500-98A1-2BF08B0A9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636" y="318955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E06B130E-90E1-4D61-A783-AD5AFF8C3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298" y="2533921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D1FCA067-B2CF-1543-AB84-FDCF0FCA2E55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DIE BEWERTUNGSKRITERIEN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4756106-A448-584F-A1D3-265E80A89B22}"/>
              </a:ext>
            </a:extLst>
          </p:cNvPr>
          <p:cNvSpPr txBox="1"/>
          <p:nvPr/>
        </p:nvSpPr>
        <p:spPr>
          <a:xfrm>
            <a:off x="2310672" y="5463005"/>
            <a:ext cx="9337742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de-DE" sz="1600" b="1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Diese Informationen sollen bei der erfolgreichen SNACK STAR</a:t>
            </a:r>
            <a:r>
              <a:rPr lang="de-DE" sz="1600" b="1" baseline="300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de-DE" sz="1600" b="1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Ideenentwicklung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1600" b="1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unterstützen und zur Einbindung in den Unterricht dienen.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C77E9FD-0B07-1C44-8CF3-C7180B69BB99}"/>
              </a:ext>
            </a:extLst>
          </p:cNvPr>
          <p:cNvGrpSpPr/>
          <p:nvPr/>
        </p:nvGrpSpPr>
        <p:grpSpPr>
          <a:xfrm>
            <a:off x="2320683" y="2589111"/>
            <a:ext cx="9337742" cy="1772108"/>
            <a:chOff x="2320683" y="2904417"/>
            <a:chExt cx="9337742" cy="1772108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4452740-4304-8F4D-B959-F62A60C84E8E}"/>
                </a:ext>
              </a:extLst>
            </p:cNvPr>
            <p:cNvSpPr txBox="1"/>
            <p:nvPr/>
          </p:nvSpPr>
          <p:spPr>
            <a:xfrm>
              <a:off x="2413359" y="4368748"/>
              <a:ext cx="12546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0" dirty="0">
                  <a:solidFill>
                    <a:srgbClr val="1F2A4D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Idee &amp; Name 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F6642BC4-40D0-FA4E-BF1A-9954212D9028}"/>
                </a:ext>
              </a:extLst>
            </p:cNvPr>
            <p:cNvSpPr txBox="1"/>
            <p:nvPr/>
          </p:nvSpPr>
          <p:spPr>
            <a:xfrm>
              <a:off x="10407671" y="4368748"/>
              <a:ext cx="106150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0" dirty="0">
                  <a:solidFill>
                    <a:srgbClr val="1F2A4D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Kalkulation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1662851A-2004-EA4D-AF39-98B26E2F0668}"/>
                </a:ext>
              </a:extLst>
            </p:cNvPr>
            <p:cNvSpPr txBox="1"/>
            <p:nvPr/>
          </p:nvSpPr>
          <p:spPr>
            <a:xfrm>
              <a:off x="7366889" y="4368748"/>
              <a:ext cx="1768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0" dirty="0">
                  <a:solidFill>
                    <a:srgbClr val="1F2A4D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Optik &amp; Geschmack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8A5BAA2-D2E1-1C46-8BEE-0CBEC85E5BC1}"/>
                </a:ext>
              </a:extLst>
            </p:cNvPr>
            <p:cNvSpPr txBox="1"/>
            <p:nvPr/>
          </p:nvSpPr>
          <p:spPr>
            <a:xfrm>
              <a:off x="4994560" y="4368748"/>
              <a:ext cx="11384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0" dirty="0">
                  <a:solidFill>
                    <a:srgbClr val="1F2A4D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Zubereitung</a:t>
              </a:r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58C5D543-5A4A-884C-A9F9-F4C1CF15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683" y="2904417"/>
              <a:ext cx="1440000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C57023F2-856A-C546-B47F-2D322D4B0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8425" y="2904417"/>
              <a:ext cx="1440000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1423C333-1FAC-F54C-8FB3-982BBC0A2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786" y="2904417"/>
              <a:ext cx="1440000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232AEABF-F646-3C4A-96A5-EFA388AE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1106" y="2904417"/>
              <a:ext cx="1440000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95556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984019D-2C42-A64D-B3FA-6FCA758C331C}"/>
              </a:ext>
            </a:extLst>
          </p:cNvPr>
          <p:cNvSpPr txBox="1">
            <a:spLocks/>
          </p:cNvSpPr>
          <p:nvPr/>
        </p:nvSpPr>
        <p:spPr>
          <a:xfrm>
            <a:off x="6778625" y="2641600"/>
            <a:ext cx="5413375" cy="28844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8600" indent="-408600">
              <a:lnSpc>
                <a:spcPct val="150000"/>
              </a:lnSpc>
            </a:pPr>
            <a:endParaRPr lang="de-DE" sz="700" dirty="0">
              <a:solidFill>
                <a:srgbClr val="1F2A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8600" indent="-408600">
              <a:lnSpc>
                <a:spcPct val="150000"/>
              </a:lnSpc>
            </a:pPr>
            <a:r>
              <a:rPr lang="de-DE" sz="20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Kreative Herausforderung</a:t>
            </a:r>
          </a:p>
          <a:p>
            <a:pPr marL="408600" indent="-408600">
              <a:lnSpc>
                <a:spcPct val="150000"/>
              </a:lnSpc>
            </a:pPr>
            <a:r>
              <a:rPr lang="de-DE" sz="20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Anforderung an Idee und Name </a:t>
            </a:r>
          </a:p>
          <a:p>
            <a:pPr marL="408600" indent="-408600">
              <a:lnSpc>
                <a:spcPct val="150000"/>
              </a:lnSpc>
            </a:pPr>
            <a:r>
              <a:rPr lang="de-DE" sz="2000" dirty="0" err="1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de-DE" sz="20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</a:t>
            </a:r>
            <a:r>
              <a:rPr lang="de-DE" sz="20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Snacks</a:t>
            </a:r>
          </a:p>
          <a:p>
            <a:pPr marL="408600" indent="-408600">
              <a:lnSpc>
                <a:spcPct val="150000"/>
              </a:lnSpc>
            </a:pPr>
            <a:r>
              <a:rPr lang="de-DE" sz="20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Überprüfung der Idee / Marktforschung</a:t>
            </a:r>
          </a:p>
          <a:p>
            <a:pPr marL="408600" indent="-408600">
              <a:lnSpc>
                <a:spcPct val="150000"/>
              </a:lnSpc>
            </a:pPr>
            <a:r>
              <a:rPr lang="de-DE" sz="20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Schutz von geistigem Eigentum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56011BB3-CFB8-A843-91B2-90AC7E66FD13}"/>
              </a:ext>
            </a:extLst>
          </p:cNvPr>
          <p:cNvSpPr txBox="1">
            <a:spLocks/>
          </p:cNvSpPr>
          <p:nvPr/>
        </p:nvSpPr>
        <p:spPr>
          <a:xfrm>
            <a:off x="2653747" y="-23636"/>
            <a:ext cx="8224191" cy="100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41A0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E98C3D"/>
                </a:solidFill>
              </a:rPr>
              <a:t>INHALT</a:t>
            </a:r>
          </a:p>
        </p:txBody>
      </p:sp>
      <p:pic>
        <p:nvPicPr>
          <p:cNvPr id="5" name="Grafik 4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BD978E94-1D12-6D9F-52BA-97CCFDEED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65" y="2419327"/>
            <a:ext cx="3362513" cy="40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00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6161948" cy="2763921"/>
          </a:xfrm>
          <a:noFill/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McDonald‘s, Subway &amp; Co. beweisen regelmäßig, dass 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neue Ideen / Namen von „Altbewährtem“ das Geschäft 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beleben, für Abwechslung und Aktualität sorgen. </a:t>
            </a:r>
          </a:p>
          <a:p>
            <a:pPr>
              <a:lnSpc>
                <a:spcPct val="150000"/>
              </a:lnSpc>
            </a:pP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Gleiches ist auch im Betrieb möglich!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BF6B69F-3A63-5A47-82DE-853974E58F29}"/>
              </a:ext>
            </a:extLst>
          </p:cNvPr>
          <p:cNvSpPr txBox="1">
            <a:spLocks/>
          </p:cNvSpPr>
          <p:nvPr/>
        </p:nvSpPr>
        <p:spPr>
          <a:xfrm>
            <a:off x="2653200" y="-25200"/>
            <a:ext cx="6053478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KREATIVE HERAUSFORDERUNG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B3C7FF7-90A8-2A40-B355-2B84E83741D6}"/>
              </a:ext>
            </a:extLst>
          </p:cNvPr>
          <p:cNvGrpSpPr/>
          <p:nvPr/>
        </p:nvGrpSpPr>
        <p:grpSpPr>
          <a:xfrm>
            <a:off x="8339960" y="3603483"/>
            <a:ext cx="2769542" cy="2098674"/>
            <a:chOff x="7521643" y="3221497"/>
            <a:chExt cx="2769542" cy="2098674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C0FA04D-632C-2F43-920E-2DC090755239}"/>
                </a:ext>
              </a:extLst>
            </p:cNvPr>
            <p:cNvSpPr/>
            <p:nvPr/>
          </p:nvSpPr>
          <p:spPr>
            <a:xfrm>
              <a:off x="7521643" y="3221497"/>
              <a:ext cx="2769542" cy="2098674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Bild 29">
              <a:extLst>
                <a:ext uri="{FF2B5EF4-FFF2-40B4-BE49-F238E27FC236}">
                  <a16:creationId xmlns:a16="http://schemas.microsoft.com/office/drawing/2014/main" id="{90375AF5-E108-014A-8C93-5432336D7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446413">
              <a:off x="9108941" y="3787959"/>
              <a:ext cx="1098028" cy="1101908"/>
            </a:xfrm>
            <a:prstGeom prst="roundRect">
              <a:avLst>
                <a:gd name="adj" fmla="val 19036"/>
              </a:avLst>
            </a:prstGeom>
            <a:solidFill>
              <a:srgbClr val="073374"/>
            </a:solidFill>
            <a:ln>
              <a:noFill/>
            </a:ln>
          </p:spPr>
        </p:pic>
        <p:pic>
          <p:nvPicPr>
            <p:cNvPr id="8" name="Bild 20">
              <a:extLst>
                <a:ext uri="{FF2B5EF4-FFF2-40B4-BE49-F238E27FC236}">
                  <a16:creationId xmlns:a16="http://schemas.microsoft.com/office/drawing/2014/main" id="{148F5A50-2404-8840-B4F2-F161F84FD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21349155">
              <a:off x="7597308" y="4505153"/>
              <a:ext cx="1617360" cy="731798"/>
            </a:xfrm>
            <a:prstGeom prst="roundRect">
              <a:avLst>
                <a:gd name="adj" fmla="val 18234"/>
              </a:avLst>
            </a:prstGeom>
            <a:solidFill>
              <a:srgbClr val="073374"/>
            </a:solidFill>
            <a:ln>
              <a:noFill/>
            </a:ln>
          </p:spPr>
        </p:pic>
        <p:pic>
          <p:nvPicPr>
            <p:cNvPr id="9" name="Bild 26">
              <a:extLst>
                <a:ext uri="{FF2B5EF4-FFF2-40B4-BE49-F238E27FC236}">
                  <a16:creationId xmlns:a16="http://schemas.microsoft.com/office/drawing/2014/main" id="{75F72B7F-0E87-1548-9B68-DE2391628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20969107">
              <a:off x="7659253" y="3368599"/>
              <a:ext cx="1573612" cy="734352"/>
            </a:xfrm>
            <a:prstGeom prst="roundRect">
              <a:avLst>
                <a:gd name="adj" fmla="val 16667"/>
              </a:avLst>
            </a:prstGeom>
            <a:solidFill>
              <a:srgbClr val="073374"/>
            </a:solidFill>
            <a:ln>
              <a:noFill/>
            </a:ln>
          </p:spPr>
        </p:pic>
      </p:grp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F1A97BB-AA35-CD45-9362-86CC5D764A14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5687217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166A66"/>
                </a:solidFill>
              </a:rPr>
              <a:t>„Neue Snack-Ideen – aber es gibt doch schon alles?!“</a:t>
            </a:r>
          </a:p>
        </p:txBody>
      </p:sp>
    </p:spTree>
    <p:extLst>
      <p:ext uri="{BB962C8B-B14F-4D97-AF65-F5344CB8AC3E}">
        <p14:creationId xmlns:p14="http://schemas.microsoft.com/office/powerpoint/2010/main" val="668224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7211DE2-813B-3948-878F-75F37F4A33DC}"/>
              </a:ext>
            </a:extLst>
          </p:cNvPr>
          <p:cNvSpPr txBox="1">
            <a:spLocks/>
          </p:cNvSpPr>
          <p:nvPr/>
        </p:nvSpPr>
        <p:spPr>
          <a:xfrm>
            <a:off x="2664000" y="1285200"/>
            <a:ext cx="4163217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dirty="0">
                <a:solidFill>
                  <a:srgbClr val="166A66"/>
                </a:solidFill>
              </a:rPr>
              <a:t>„Jetzt die eigene Kreativität wecken!“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8D663C7-3664-8E40-86BC-ECB82D5B3031}"/>
              </a:ext>
            </a:extLst>
          </p:cNvPr>
          <p:cNvSpPr txBox="1">
            <a:spLocks/>
          </p:cNvSpPr>
          <p:nvPr/>
        </p:nvSpPr>
        <p:spPr>
          <a:xfrm>
            <a:off x="2664000" y="2192400"/>
            <a:ext cx="7473913" cy="39156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Kreativität bezeichnet die Fähigkeit eines Individuums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oder einer Gruppe, in phantasievoller, gestalterischer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und handwerklicher Weise zu denken und zu handeln.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Besonders interessant wird es, wenn alle Sinne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angesprochen werden.</a:t>
            </a:r>
          </a:p>
          <a:p>
            <a:pPr>
              <a:lnSpc>
                <a:spcPct val="150000"/>
              </a:lnSpc>
            </a:pP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 2">
            <a:extLst>
              <a:ext uri="{FF2B5EF4-FFF2-40B4-BE49-F238E27FC236}">
                <a16:creationId xmlns:a16="http://schemas.microsoft.com/office/drawing/2014/main" id="{89C5F5FC-1F8C-7D49-9D90-C3DAA16329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133" y="2858788"/>
            <a:ext cx="2843369" cy="284336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noFill/>
            <a:miter lim="800000"/>
          </a:ln>
          <a:effectLst>
            <a:outerShdw blurRad="55000" dist="381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74498EC-5BF2-774E-8BA5-B97DA013F8E1}"/>
              </a:ext>
            </a:extLst>
          </p:cNvPr>
          <p:cNvSpPr txBox="1">
            <a:spLocks/>
          </p:cNvSpPr>
          <p:nvPr/>
        </p:nvSpPr>
        <p:spPr>
          <a:xfrm>
            <a:off x="2653200" y="-25200"/>
            <a:ext cx="6053478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KREATIVE HERAUSFORDERUNG</a:t>
            </a:r>
          </a:p>
        </p:txBody>
      </p:sp>
    </p:spTree>
    <p:extLst>
      <p:ext uri="{BB962C8B-B14F-4D97-AF65-F5344CB8AC3E}">
        <p14:creationId xmlns:p14="http://schemas.microsoft.com/office/powerpoint/2010/main" val="3691289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C17FAD40-536B-7F40-BC93-E7F8E0C86B1D}"/>
              </a:ext>
            </a:extLst>
          </p:cNvPr>
          <p:cNvSpPr txBox="1">
            <a:spLocks/>
          </p:cNvSpPr>
          <p:nvPr/>
        </p:nvSpPr>
        <p:spPr>
          <a:xfrm>
            <a:off x="2653200" y="-25200"/>
            <a:ext cx="6782936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ANFORDERUNG AN IDEE UND NAME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C9619-A3B9-4AF0-BD79-2F7A9172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399"/>
            <a:ext cx="7323389" cy="2852597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 neues Snack-Angebot / eine neue Snack-Idee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sollte etwas Unverwechselbares, Charmantes,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Neugierde weckendes und idealerweise eine kleine,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einfache „Geschichte“ haben, die sich erzählen lässt.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8E7057B-1AA6-244A-B2D4-4A6F4447E5E4}"/>
              </a:ext>
            </a:extLst>
          </p:cNvPr>
          <p:cNvGrpSpPr/>
          <p:nvPr/>
        </p:nvGrpSpPr>
        <p:grpSpPr>
          <a:xfrm>
            <a:off x="7856114" y="3449371"/>
            <a:ext cx="3253388" cy="2252786"/>
            <a:chOff x="6924782" y="3439097"/>
            <a:chExt cx="3253388" cy="2252786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1E7CE5A-CC22-154B-AC99-D52050F3F638}"/>
                </a:ext>
              </a:extLst>
            </p:cNvPr>
            <p:cNvSpPr/>
            <p:nvPr/>
          </p:nvSpPr>
          <p:spPr>
            <a:xfrm>
              <a:off x="6924782" y="3439097"/>
              <a:ext cx="3253388" cy="225278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Bild 5">
              <a:extLst>
                <a:ext uri="{FF2B5EF4-FFF2-40B4-BE49-F238E27FC236}">
                  <a16:creationId xmlns:a16="http://schemas.microsoft.com/office/drawing/2014/main" id="{4A14E8EC-02FA-DF49-9454-01BE62A4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479433">
              <a:off x="7745433" y="3673388"/>
              <a:ext cx="2194042" cy="12147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Bild 3">
              <a:extLst>
                <a:ext uri="{FF2B5EF4-FFF2-40B4-BE49-F238E27FC236}">
                  <a16:creationId xmlns:a16="http://schemas.microsoft.com/office/drawing/2014/main" id="{A16026CB-7503-8A4B-BBD5-2B0C18560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45275" y="4583444"/>
              <a:ext cx="1598666" cy="8125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D114998-EAD0-FE48-807C-B8447D93AA92}"/>
              </a:ext>
            </a:extLst>
          </p:cNvPr>
          <p:cNvSpPr txBox="1">
            <a:spLocks/>
          </p:cNvSpPr>
          <p:nvPr/>
        </p:nvSpPr>
        <p:spPr>
          <a:xfrm>
            <a:off x="1562101" y="1379993"/>
            <a:ext cx="9557810" cy="88947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sz="1900" b="1" dirty="0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„Zündende Ideen werden im Idealfall durch Gedankenflug ausgelöst.“</a:t>
            </a:r>
            <a:br>
              <a:rPr lang="de-DE" b="1" dirty="0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900" dirty="0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Ernst </a:t>
            </a:r>
            <a:r>
              <a:rPr lang="de-DE" sz="900" dirty="0" err="1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Ferstl</a:t>
            </a:r>
            <a:r>
              <a:rPr lang="de-DE" sz="900" dirty="0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österreichischer Lehrer &amp; Dichter</a:t>
            </a:r>
          </a:p>
        </p:txBody>
      </p:sp>
    </p:spTree>
    <p:extLst>
      <p:ext uri="{BB962C8B-B14F-4D97-AF65-F5344CB8AC3E}">
        <p14:creationId xmlns:p14="http://schemas.microsoft.com/office/powerpoint/2010/main" val="3033511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16">
            <a:extLst>
              <a:ext uri="{FF2B5EF4-FFF2-40B4-BE49-F238E27FC236}">
                <a16:creationId xmlns:a16="http://schemas.microsoft.com/office/drawing/2014/main" id="{AC8FAB9C-D014-4748-BB5A-D25264720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552" y="6236812"/>
            <a:ext cx="11813497" cy="45744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4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796EF277-3191-2142-904E-68F57F227D75}"/>
              </a:ext>
            </a:extLst>
          </p:cNvPr>
          <p:cNvSpPr txBox="1">
            <a:spLocks/>
          </p:cNvSpPr>
          <p:nvPr/>
        </p:nvSpPr>
        <p:spPr>
          <a:xfrm>
            <a:off x="2653200" y="-25200"/>
            <a:ext cx="6782936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ANFORDERUNG AN IDEE UND NAME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98BC2A9A-911C-2A4F-A360-192CB36654BC}"/>
              </a:ext>
            </a:extLst>
          </p:cNvPr>
          <p:cNvSpPr txBox="1">
            <a:spLocks/>
          </p:cNvSpPr>
          <p:nvPr/>
        </p:nvSpPr>
        <p:spPr>
          <a:xfrm>
            <a:off x="1562101" y="1379993"/>
            <a:ext cx="9557810" cy="88947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sz="1900" b="1" dirty="0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„Man muss die Phantasie mit wenig anregen, damit sie viel daraus macht.“</a:t>
            </a:r>
            <a:br>
              <a:rPr lang="de-DE" b="1" dirty="0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900" dirty="0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Helmut Karasek, deutscher Journalist &amp; Autor</a:t>
            </a:r>
          </a:p>
        </p:txBody>
      </p:sp>
      <p:sp>
        <p:nvSpPr>
          <p:cNvPr id="35" name="Inhaltsplatzhalter 2">
            <a:extLst>
              <a:ext uri="{FF2B5EF4-FFF2-40B4-BE49-F238E27FC236}">
                <a16:creationId xmlns:a16="http://schemas.microsoft.com/office/drawing/2014/main" id="{89BE7528-D3EF-7A4E-94BE-9FA0244421CC}"/>
              </a:ext>
            </a:extLst>
          </p:cNvPr>
          <p:cNvSpPr txBox="1">
            <a:spLocks/>
          </p:cNvSpPr>
          <p:nvPr/>
        </p:nvSpPr>
        <p:spPr>
          <a:xfrm>
            <a:off x="932400" y="5748400"/>
            <a:ext cx="11054961" cy="856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 Zutaten von HOMANN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Foodservice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Bonduelle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Foodservice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können Snackbestandteil sein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e-DE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aber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auch als Beilage oder Dip verwendet werden.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D50CE2C-08C7-A8F3-B316-5621616C8E8C}"/>
              </a:ext>
            </a:extLst>
          </p:cNvPr>
          <p:cNvGrpSpPr/>
          <p:nvPr/>
        </p:nvGrpSpPr>
        <p:grpSpPr>
          <a:xfrm>
            <a:off x="-437998" y="2471262"/>
            <a:ext cx="3828363" cy="3661303"/>
            <a:chOff x="-437998" y="2471262"/>
            <a:chExt cx="3828363" cy="3661303"/>
          </a:xfrm>
        </p:grpSpPr>
        <p:pic>
          <p:nvPicPr>
            <p:cNvPr id="12" name="Grafik 11" descr="Ein Bild, das Essen, Fastfood enthält.&#10;&#10;Automatisch generierte Beschreibung">
              <a:extLst>
                <a:ext uri="{FF2B5EF4-FFF2-40B4-BE49-F238E27FC236}">
                  <a16:creationId xmlns:a16="http://schemas.microsoft.com/office/drawing/2014/main" id="{C6EF5157-4853-199F-C2EF-4A21AA8F9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0938" y="2471262"/>
              <a:ext cx="3661303" cy="3661303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AD402463-8CA5-014D-B40A-0C6821A11AC4}"/>
                </a:ext>
              </a:extLst>
            </p:cNvPr>
            <p:cNvSpPr txBox="1"/>
            <p:nvPr/>
          </p:nvSpPr>
          <p:spPr>
            <a:xfrm rot="21061949">
              <a:off x="-437998" y="4982054"/>
              <a:ext cx="2491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1F2A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Hot Dogs oder </a:t>
              </a:r>
              <a:br>
                <a:rPr lang="de-DE" sz="1400" dirty="0">
                  <a:solidFill>
                    <a:srgbClr val="1F2A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400" dirty="0">
                  <a:solidFill>
                    <a:srgbClr val="1F2A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Sandwiches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F0B0363B-B555-944D-A42C-2E96F708F6BA}"/>
              </a:ext>
            </a:extLst>
          </p:cNvPr>
          <p:cNvSpPr txBox="1"/>
          <p:nvPr/>
        </p:nvSpPr>
        <p:spPr>
          <a:xfrm rot="21346705">
            <a:off x="3281340" y="4372226"/>
            <a:ext cx="1648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Burger oder </a:t>
            </a:r>
            <a:br>
              <a:rPr lang="de-DE" sz="14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rgbClr val="1F2A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Wraps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0E7376E-3CEC-03E1-3950-F62E48394ECF}"/>
              </a:ext>
            </a:extLst>
          </p:cNvPr>
          <p:cNvGrpSpPr/>
          <p:nvPr/>
        </p:nvGrpSpPr>
        <p:grpSpPr>
          <a:xfrm>
            <a:off x="5818415" y="2696396"/>
            <a:ext cx="3765550" cy="3765550"/>
            <a:chOff x="5848330" y="2471262"/>
            <a:chExt cx="3765550" cy="3765550"/>
          </a:xfrm>
        </p:grpSpPr>
        <p:pic>
          <p:nvPicPr>
            <p:cNvPr id="4" name="Grafik 3" descr="Ein Bild, das Fastfood, Backwaren, Snack, Fingerfood enthält.&#10;&#10;Automatisch generierte Beschreibung">
              <a:extLst>
                <a:ext uri="{FF2B5EF4-FFF2-40B4-BE49-F238E27FC236}">
                  <a16:creationId xmlns:a16="http://schemas.microsoft.com/office/drawing/2014/main" id="{F45DE383-61D9-AD8B-66BD-410D512F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330" y="2471262"/>
              <a:ext cx="3765550" cy="376555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FC5F02C1-DEF1-C541-8E03-C3AACF77D610}"/>
                </a:ext>
              </a:extLst>
            </p:cNvPr>
            <p:cNvSpPr txBox="1"/>
            <p:nvPr/>
          </p:nvSpPr>
          <p:spPr>
            <a:xfrm>
              <a:off x="6044668" y="5077218"/>
              <a:ext cx="251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1F2A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Fingerfood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609AC11-7421-9D61-D695-6BCD8B7C643A}"/>
              </a:ext>
            </a:extLst>
          </p:cNvPr>
          <p:cNvGrpSpPr/>
          <p:nvPr/>
        </p:nvGrpSpPr>
        <p:grpSpPr>
          <a:xfrm>
            <a:off x="8504270" y="1570679"/>
            <a:ext cx="4151660" cy="4151660"/>
            <a:chOff x="8360749" y="1933102"/>
            <a:chExt cx="4151660" cy="4151660"/>
          </a:xfrm>
        </p:grpSpPr>
        <p:pic>
          <p:nvPicPr>
            <p:cNvPr id="10" name="Grafik 9" descr="Ein Bild, das Essen, Kochkunst, Mahlzeit, Teller enthält.&#10;&#10;Automatisch generierte Beschreibung">
              <a:extLst>
                <a:ext uri="{FF2B5EF4-FFF2-40B4-BE49-F238E27FC236}">
                  <a16:creationId xmlns:a16="http://schemas.microsoft.com/office/drawing/2014/main" id="{210E0105-F84E-EE28-1AC9-8833963C7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3814">
              <a:off x="8360749" y="1933102"/>
              <a:ext cx="4151660" cy="415166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79BE331-53BD-4945-8B37-CB5997783F8D}"/>
                </a:ext>
              </a:extLst>
            </p:cNvPr>
            <p:cNvSpPr txBox="1"/>
            <p:nvPr/>
          </p:nvSpPr>
          <p:spPr>
            <a:xfrm rot="448174">
              <a:off x="8764944" y="4753358"/>
              <a:ext cx="2699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1F2A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Bowls</a:t>
              </a:r>
            </a:p>
          </p:txBody>
        </p:sp>
      </p:grpSp>
      <p:pic>
        <p:nvPicPr>
          <p:cNvPr id="3" name="Grafik 2" descr="Ein Bild, das Essen, Fastfood, Sandwich, Amerikanisches Essen enthält.&#10;&#10;Automatisch generierte Beschreibung">
            <a:extLst>
              <a:ext uri="{FF2B5EF4-FFF2-40B4-BE49-F238E27FC236}">
                <a16:creationId xmlns:a16="http://schemas.microsoft.com/office/drawing/2014/main" id="{17E16F63-0EAB-0446-387E-99DF17C500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t="12037" r="11980" b="23249"/>
          <a:stretch/>
        </p:blipFill>
        <p:spPr>
          <a:xfrm rot="20976646">
            <a:off x="2879910" y="1967914"/>
            <a:ext cx="3307788" cy="28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67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FD6D33D-C8E6-1B42-B441-218CDA39886F}"/>
              </a:ext>
            </a:extLst>
          </p:cNvPr>
          <p:cNvSpPr txBox="1">
            <a:spLocks/>
          </p:cNvSpPr>
          <p:nvPr/>
        </p:nvSpPr>
        <p:spPr>
          <a:xfrm>
            <a:off x="2653200" y="-25200"/>
            <a:ext cx="10515600" cy="104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32751"/>
                </a:solidFill>
                <a:latin typeface="Helvetica" pitchFamily="2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de-DE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ANFORDERUNG AN IDEE UND NAME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C645797D-784F-EC46-98B4-C0C200DE8195}"/>
              </a:ext>
            </a:extLst>
          </p:cNvPr>
          <p:cNvSpPr txBox="1">
            <a:spLocks/>
          </p:cNvSpPr>
          <p:nvPr/>
        </p:nvSpPr>
        <p:spPr>
          <a:xfrm>
            <a:off x="1562101" y="1379993"/>
            <a:ext cx="9557810" cy="88947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sz="1900" b="1" dirty="0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„Wissen ist ein Schatz, der seinen Besitzer überall hin begleitet.“</a:t>
            </a:r>
            <a:br>
              <a:rPr lang="de-DE" b="1" dirty="0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900" dirty="0">
                <a:solidFill>
                  <a:srgbClr val="166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Chinesisches Sprichwort</a:t>
            </a:r>
          </a:p>
        </p:txBody>
      </p:sp>
      <p:pic>
        <p:nvPicPr>
          <p:cNvPr id="14" name="Bild 2">
            <a:extLst>
              <a:ext uri="{FF2B5EF4-FFF2-40B4-BE49-F238E27FC236}">
                <a16:creationId xmlns:a16="http://schemas.microsoft.com/office/drawing/2014/main" id="{474BE682-7C92-7845-9C59-2F801AFCD7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0"/>
          <a:stretch/>
        </p:blipFill>
        <p:spPr bwMode="auto">
          <a:xfrm>
            <a:off x="8731951" y="3359616"/>
            <a:ext cx="2758551" cy="23425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7E6CEDFA-6542-DF49-8AEA-E468DC34B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000" y="2192400"/>
            <a:ext cx="6887651" cy="3285607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Wichtige Fragen </a:t>
            </a:r>
            <a:r>
              <a:rPr lang="de-DE" b="1" dirty="0">
                <a:solidFill>
                  <a:srgbClr val="E98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der Ideen- Entwicklung: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Wer kauft Snacks in meinem Umfeld?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Zu welcher Tageszeit werden die meisten Snacks gekauft?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Welche Snacks laufen besonders gut?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Welche Snacks bieten meine direkten Wettbewerber an?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Welche Besonderheiten meines Betriebes kann ich nutzen?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Mit welcher Preisakzeptanz kann ich rechnen? 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usw.</a:t>
            </a:r>
          </a:p>
        </p:txBody>
      </p:sp>
    </p:spTree>
    <p:extLst>
      <p:ext uri="{BB962C8B-B14F-4D97-AF65-F5344CB8AC3E}">
        <p14:creationId xmlns:p14="http://schemas.microsoft.com/office/powerpoint/2010/main" val="2504959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nackStar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8E69D"/>
      </a:accent1>
      <a:accent2>
        <a:srgbClr val="EC6624"/>
      </a:accent2>
      <a:accent3>
        <a:srgbClr val="C7DAC0"/>
      </a:accent3>
      <a:accent4>
        <a:srgbClr val="07514D"/>
      </a:accent4>
      <a:accent5>
        <a:srgbClr val="D2A75E"/>
      </a:accent5>
      <a:accent6>
        <a:srgbClr val="32220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1007</Words>
  <Application>Microsoft Macintosh PowerPoint</Application>
  <PresentationFormat>Breitbild</PresentationFormat>
  <Paragraphs>130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Verdana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Scheffold, Linn     / DI_</dc:creator>
  <cp:lastModifiedBy>Reinhold Sobtzick</cp:lastModifiedBy>
  <cp:revision>120</cp:revision>
  <cp:lastPrinted>2023-01-23T08:32:38Z</cp:lastPrinted>
  <dcterms:created xsi:type="dcterms:W3CDTF">2019-02-18T07:40:02Z</dcterms:created>
  <dcterms:modified xsi:type="dcterms:W3CDTF">2024-02-19T09:09:38Z</dcterms:modified>
</cp:coreProperties>
</file>