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16" r:id="rId5"/>
    <p:sldId id="304" r:id="rId6"/>
    <p:sldId id="305" r:id="rId7"/>
    <p:sldId id="292" r:id="rId8"/>
    <p:sldId id="293" r:id="rId9"/>
    <p:sldId id="307" r:id="rId10"/>
    <p:sldId id="302" r:id="rId11"/>
    <p:sldId id="295" r:id="rId12"/>
    <p:sldId id="297" r:id="rId13"/>
    <p:sldId id="303" r:id="rId14"/>
    <p:sldId id="296" r:id="rId15"/>
    <p:sldId id="298" r:id="rId16"/>
    <p:sldId id="299" r:id="rId17"/>
    <p:sldId id="300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A4D"/>
    <a:srgbClr val="0A7172"/>
    <a:srgbClr val="E98C3D"/>
    <a:srgbClr val="166A66"/>
    <a:srgbClr val="ECD5CE"/>
    <a:srgbClr val="E34B5E"/>
    <a:srgbClr val="F9E79E"/>
    <a:srgbClr val="232751"/>
    <a:srgbClr val="EC6625"/>
    <a:srgbClr val="075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86395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8CD6-F32B-1B46-BAB1-13FFC3CD999B}" type="datetimeFigureOut">
              <a:rPr lang="de-DE" smtClean="0"/>
              <a:t>19.02.24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1F541-06A1-D246-B72F-622C3ED3FC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14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1F541-06A1-D246-B72F-622C3ED3FC9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89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1F541-06A1-D246-B72F-622C3ED3FC9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20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1F541-06A1-D246-B72F-622C3ED3FC9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59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1F541-06A1-D246-B72F-622C3ED3FC9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54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1F541-06A1-D246-B72F-622C3ED3FC9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1F541-06A1-D246-B72F-622C3ED3FC9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22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1F541-06A1-D246-B72F-622C3ED3FC9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83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Text, Logo, Schrift, Kreis enthält.&#10;&#10;Automatisch generierte Beschreibung">
            <a:extLst>
              <a:ext uri="{FF2B5EF4-FFF2-40B4-BE49-F238E27FC236}">
                <a16:creationId xmlns:a16="http://schemas.microsoft.com/office/drawing/2014/main" id="{E144DD02-CFD1-9F89-E5F3-A38CD3636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3B0FDA0-606E-D64D-AC0C-8F6011DB10CA}"/>
              </a:ext>
            </a:extLst>
          </p:cNvPr>
          <p:cNvSpPr/>
          <p:nvPr userDrawn="1"/>
        </p:nvSpPr>
        <p:spPr>
          <a:xfrm>
            <a:off x="2180389" y="5707617"/>
            <a:ext cx="3814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i="0" dirty="0">
                <a:solidFill>
                  <a:srgbClr val="0A7172"/>
                </a:solidFill>
                <a:latin typeface="Helvetica" pitchFamily="2" charset="0"/>
                <a:ea typeface="Verdana" panose="020B0604030504040204" pitchFamily="34" charset="0"/>
              </a:rPr>
              <a:t>KALKULATION</a:t>
            </a:r>
          </a:p>
        </p:txBody>
      </p:sp>
      <p:pic>
        <p:nvPicPr>
          <p:cNvPr id="19" name="Grafik 18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93E187A2-1DAF-5593-18CD-EC3E78F1D1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73" y="4242217"/>
            <a:ext cx="1440000" cy="14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15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148334-42BA-4E25-A80C-04F2A1EE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0" y="6492875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fld id="{3FBD6FE2-756C-497E-8209-69BD8DC8094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F934CD0-994F-46B0-9E51-632B1F32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39" y="1658520"/>
            <a:ext cx="10302890" cy="4570160"/>
          </a:xfrm>
          <a:noFill/>
        </p:spPr>
        <p:txBody>
          <a:bodyPr>
            <a:normAutofit/>
          </a:bodyPr>
          <a:lstStyle>
            <a:lvl1pPr marL="0" indent="0">
              <a:buNone/>
              <a:defRPr lang="de-DE" sz="1600" b="0" kern="1200" dirty="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23275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solidFill>
                  <a:srgbClr val="23275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solidFill>
                  <a:srgbClr val="23275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solidFill>
                  <a:srgbClr val="23275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5A6D3A-4D75-CE9B-F169-58DF403AF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148334-42BA-4E25-A80C-04F2A1EE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0" y="6492875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fld id="{3FBD6FE2-756C-497E-8209-69BD8DC809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Text, Briefumschlag, Design, Kunst enthält.&#10;&#10;Automatisch generierte Beschreibung">
            <a:extLst>
              <a:ext uri="{FF2B5EF4-FFF2-40B4-BE49-F238E27FC236}">
                <a16:creationId xmlns:a16="http://schemas.microsoft.com/office/drawing/2014/main" id="{6A0F70B2-070C-C7FD-4C49-BAF5E142C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148334-42BA-4E25-A80C-04F2A1EE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0" y="6492875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fld id="{3FBD6FE2-756C-497E-8209-69BD8DC809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6CC022-BD39-9D47-9F38-EB5BF2728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894FD7-4AF2-5FE6-4ED3-F1ECCFD20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9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Kreis, Briefumschlag enthält.&#10;&#10;Automatisch generierte Beschreibung">
            <a:extLst>
              <a:ext uri="{FF2B5EF4-FFF2-40B4-BE49-F238E27FC236}">
                <a16:creationId xmlns:a16="http://schemas.microsoft.com/office/drawing/2014/main" id="{2B9277CA-1831-4F46-6A17-DE21ACE1B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6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7FE559-81B8-452E-8C72-5E8DE1FF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57184-2844-4D85-871E-994513A59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17A647-98B7-4978-BBF3-8ADEBF114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EFEC-AA10-46CD-8D22-155DDEF47619}" type="datetimeFigureOut">
              <a:rPr lang="de-DE" smtClean="0"/>
              <a:t>19.02.24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FC416-B0FD-4B27-AA81-E875A99B4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22406D-46D2-4982-96D2-1A458FF23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37D3-73AD-4CD6-B7DB-CDC899EEA7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CB0D26D-790E-4A3C-8D58-30FC8CBBA5FE}"/>
              </a:ext>
            </a:extLst>
          </p:cNvPr>
          <p:cNvSpPr txBox="1">
            <a:spLocks/>
          </p:cNvSpPr>
          <p:nvPr userDrawn="1"/>
        </p:nvSpPr>
        <p:spPr>
          <a:xfrm>
            <a:off x="357717" y="1688799"/>
            <a:ext cx="10610830" cy="44521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3EFC775-EB43-48DC-9B2F-80D94821E1D7}"/>
              </a:ext>
            </a:extLst>
          </p:cNvPr>
          <p:cNvSpPr txBox="1">
            <a:spLocks/>
          </p:cNvSpPr>
          <p:nvPr userDrawn="1"/>
        </p:nvSpPr>
        <p:spPr>
          <a:xfrm>
            <a:off x="510117" y="1841199"/>
            <a:ext cx="10610830" cy="44521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0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25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3F7383-E80D-BADE-B17D-ABCCE59B1CA4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9510000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Empfohlene Kalkulation für das Bäckerhandwerk. Zum Preis mit „Faktor 4“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F945ACE-C799-C1DD-6D58-B07B1B6B5C62}"/>
              </a:ext>
            </a:extLst>
          </p:cNvPr>
          <p:cNvSpPr txBox="1"/>
          <p:nvPr/>
        </p:nvSpPr>
        <p:spPr>
          <a:xfrm>
            <a:off x="2664000" y="2192400"/>
            <a:ext cx="9524400" cy="371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Regel sind 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 Wareneinsatz im Bäckerhandwerk ideal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 auch 25 % und 30 % Wareneinsatz für kurzzeitige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Aktionsartikel, idealerweise bei zentraler Herstellung.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de-DE" sz="16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empfehlen mit einem Wareneinsatz (variable Kosten)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20 bis 25 Prozent zu rechnen!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de-DE" sz="16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einfachen Verkaufspreisermittlung (netto) sollte demzufolge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„Faktor 4“ herangezogen werden.</a:t>
            </a:r>
          </a:p>
        </p:txBody>
      </p:sp>
      <p:pic>
        <p:nvPicPr>
          <p:cNvPr id="14" name="Bild 15" descr="shutterstock_221546374.jpg">
            <a:extLst>
              <a:ext uri="{FF2B5EF4-FFF2-40B4-BE49-F238E27FC236}">
                <a16:creationId xmlns:a16="http://schemas.microsoft.com/office/drawing/2014/main" id="{7A8507D0-A2A4-302C-A97C-03CEAAD361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4355" y="3450697"/>
            <a:ext cx="2460903" cy="2624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7BA5883-34AE-A61A-7E78-6DD8DB245549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KALKULATIONSBAUSTEINE IM DETAIL</a:t>
            </a:r>
          </a:p>
        </p:txBody>
      </p:sp>
    </p:spTree>
    <p:extLst>
      <p:ext uri="{BB962C8B-B14F-4D97-AF65-F5344CB8AC3E}">
        <p14:creationId xmlns:p14="http://schemas.microsoft.com/office/powerpoint/2010/main" val="225099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8116F6E-C5DA-A8C7-0B61-305A146FE473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Mit Sensibilität den Gewinn Kalkulieren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E41047F-B540-4074-632D-1BFDB8F9AF1B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KALKULATIONSBAUSTEINE IM DETAIL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A442D1-199D-8C01-7F1F-FABE9160DF1D}"/>
              </a:ext>
            </a:extLst>
          </p:cNvPr>
          <p:cNvSpPr txBox="1"/>
          <p:nvPr/>
        </p:nvSpPr>
        <p:spPr>
          <a:xfrm>
            <a:off x="2664000" y="2192400"/>
            <a:ext cx="9524400" cy="4293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Gewinnspanne ist von vielen Faktoren abhängig.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br>
              <a:rPr lang="de-DE" sz="4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zählen u.a.: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 des Geschäfts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Frequenz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Käuferstruktur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Wettbewerberumfeld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Angebotsattraktivität / Einzigartigkeit / Nachfragehäufigkeit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Positionierung des Geschäfts (Premium vs. Standard)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de-DE" sz="4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Regel sollte man von ca. 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 Gewinnaufschlag 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ausgehen und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diesen Wert individuell anpassen.</a:t>
            </a:r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046AD1C7-0765-0982-A33C-2B5BD9AAD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200" y="2896083"/>
            <a:ext cx="2538597" cy="25679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98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555615-A0CA-55DD-EFE2-803DE2F4FB2C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Die Preiswahrnehmung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C705265-6FB3-7DD2-CB0A-6BE535357094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KALKULATIONSBAUSTEINE IM DETAIL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78C2AA-0385-1285-6D92-13A88E19D226}"/>
              </a:ext>
            </a:extLst>
          </p:cNvPr>
          <p:cNvSpPr txBox="1"/>
          <p:nvPr/>
        </p:nvSpPr>
        <p:spPr>
          <a:xfrm>
            <a:off x="2664000" y="2192400"/>
            <a:ext cx="95244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resultiert aus unterschiedlichen Effekten und kann sich beziehen auf: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A49E01A-E9AD-9EDD-57B6-D883E6986D7E}"/>
              </a:ext>
            </a:extLst>
          </p:cNvPr>
          <p:cNvGrpSpPr/>
          <p:nvPr/>
        </p:nvGrpSpPr>
        <p:grpSpPr>
          <a:xfrm>
            <a:off x="2786140" y="3062771"/>
            <a:ext cx="8587409" cy="1441544"/>
            <a:chOff x="848139" y="4293592"/>
            <a:chExt cx="8587409" cy="1441544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71E95BA-3171-96A2-7F56-C0A9C6136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139" y="4293592"/>
              <a:ext cx="3711215" cy="1439384"/>
            </a:xfrm>
            <a:prstGeom prst="rect">
              <a:avLst/>
            </a:prstGeom>
            <a:noFill/>
            <a:ln w="12700">
              <a:solidFill>
                <a:srgbClr val="23275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de-DE" sz="1400" b="1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PREISWÜRDIGKEITSURTEIL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de-DE" sz="140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Der Preis wird in Relation zum erwarteten Nutzen gesetzt</a:t>
              </a:r>
              <a:endParaRPr lang="de-DE" sz="1400" b="0" dirty="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06AF5EF4-B487-671C-E4BB-012EBEF25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807" y="4294800"/>
              <a:ext cx="4432741" cy="1440336"/>
            </a:xfrm>
            <a:prstGeom prst="rect">
              <a:avLst/>
            </a:prstGeom>
            <a:noFill/>
            <a:ln w="12700">
              <a:solidFill>
                <a:srgbClr val="23275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de-DE" sz="1400" b="1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PREISGÜNSTIGKEITSURTEIL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Nur der Zähler (Preis / erhaltene Leistung) wird betrachtet. Der Preis wird mit der erhaltenden Leistung in Relation gesetzt.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448C9DE2-F320-4617-59BB-444A05113110}"/>
              </a:ext>
            </a:extLst>
          </p:cNvPr>
          <p:cNvSpPr txBox="1"/>
          <p:nvPr/>
        </p:nvSpPr>
        <p:spPr>
          <a:xfrm>
            <a:off x="2764867" y="4886291"/>
            <a:ext cx="8805455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Achtung: 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Preiswahrnehmung ist nicht immer bedeutsam: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41 % achten beim Kauf nicht auf den Preis. 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Preiswürdigung findet durch ein Komplettbild statt, das u. a. durch die Atmosphäre,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Servicedienstleistungen, Präsentation der Ware und Verpackung ergänzt wird. </a:t>
            </a:r>
          </a:p>
        </p:txBody>
      </p:sp>
    </p:spTree>
    <p:extLst>
      <p:ext uri="{BB962C8B-B14F-4D97-AF65-F5344CB8AC3E}">
        <p14:creationId xmlns:p14="http://schemas.microsoft.com/office/powerpoint/2010/main" val="152150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A30A04E-8323-31FB-45A0-2406F9CC1C2E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Die Preiswahrnehmung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657983D-C966-D597-9968-BD615369208D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KALKULATIONSBAUSTEINE IM DETAIL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C4AA37-E41A-560E-573B-1F4B963ED398}"/>
              </a:ext>
            </a:extLst>
          </p:cNvPr>
          <p:cNvSpPr txBox="1"/>
          <p:nvPr/>
        </p:nvSpPr>
        <p:spPr>
          <a:xfrm>
            <a:off x="2664000" y="2192400"/>
            <a:ext cx="9524400" cy="2090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 treffen ihr Preisurteil zunächst in einer groben Wahrnehmung: 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billig / normal / teuer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Schnittstellen bezeichnet man als Preisschwellen.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de-DE" sz="16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unterscheidet in: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de-DE" sz="16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42EFFDB-D292-3AC4-463D-B8410BD94EC1}"/>
              </a:ext>
            </a:extLst>
          </p:cNvPr>
          <p:cNvGrpSpPr/>
          <p:nvPr/>
        </p:nvGrpSpPr>
        <p:grpSpPr>
          <a:xfrm>
            <a:off x="2764867" y="4102160"/>
            <a:ext cx="8587409" cy="1804808"/>
            <a:chOff x="848139" y="4293592"/>
            <a:chExt cx="8587409" cy="1804808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25059C1-2431-0E27-08EB-CBC77F69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139" y="4293592"/>
              <a:ext cx="3711215" cy="1802408"/>
            </a:xfrm>
            <a:prstGeom prst="rect">
              <a:avLst/>
            </a:prstGeom>
            <a:noFill/>
            <a:ln w="12700">
              <a:solidFill>
                <a:srgbClr val="23275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de-DE" sz="1400" b="1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ABSOLUTE PREISSCHWELLE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Sie entscheidet über Kauf / Nichtkauf und bestimmt, was ein Produkt mindestens bzw. höchstens kosten darf. Der Betrag </a:t>
              </a:r>
              <a:b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wird zumeist in runden Preisen ausgedrückt.</a:t>
              </a: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015F4552-4D15-0E51-7169-7892E7E0D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807" y="4294800"/>
              <a:ext cx="4432741" cy="1803600"/>
            </a:xfrm>
            <a:prstGeom prst="rect">
              <a:avLst/>
            </a:prstGeom>
            <a:noFill/>
            <a:ln w="12700">
              <a:solidFill>
                <a:srgbClr val="23275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de-DE" sz="1400" b="1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RELATIVE PREISSCHWELLE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20000"/>
                </a:spcBef>
              </a:pPr>
              <a: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Sie helfen bei der Differenzierung unterschiedlicher Angebote. Verkaufsfördernd ist es, den Preis mit </a:t>
              </a:r>
              <a:b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den Endziffern 8 und 9 enden zu lassen, da man </a:t>
              </a:r>
              <a:b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e-DE" sz="1400" b="0" dirty="0">
                  <a:solidFill>
                    <a:srgbClr val="23275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eher dazu neigt Preise abzurunden statt aufzurunden.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32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69DF7F0-F970-5A5B-DCC2-1FF5F3120F77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Damit ist gut rechnen!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45787CE-22D1-C34A-228A-A8E3E6640F08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HILFREICHE KALKULATIONSARTEN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C8ECFFB-2944-CADD-68B7-028E1B2ECEAC}"/>
              </a:ext>
            </a:extLst>
          </p:cNvPr>
          <p:cNvSpPr txBox="1"/>
          <p:nvPr/>
        </p:nvSpPr>
        <p:spPr>
          <a:xfrm>
            <a:off x="2664000" y="2192400"/>
            <a:ext cx="9524400" cy="1776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Folgende Varianten werden in der Praxis für die Preisvermittlung genutzt: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de-DE" sz="4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Zuschlags-/ Aufschlagskalkulation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einfache Faktorkalkulation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Rückwärtskalkulation (Retrograde Berechnung)</a:t>
            </a:r>
          </a:p>
        </p:txBody>
      </p:sp>
      <p:pic>
        <p:nvPicPr>
          <p:cNvPr id="16" name="Bild 16" descr="shutterstock_183698213.jpg">
            <a:extLst>
              <a:ext uri="{FF2B5EF4-FFF2-40B4-BE49-F238E27FC236}">
                <a16:creationId xmlns:a16="http://schemas.microsoft.com/office/drawing/2014/main" id="{1163FB06-065B-FE33-A16F-49AA6A83F2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3986" y="3498401"/>
            <a:ext cx="2263811" cy="2579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2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05823A1-C4A7-58C2-E221-972120043CB5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Die Zuschlags- / Aufschlagskalkulation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B61143A-5BEA-EE6A-E9BD-2CB58D4E6924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HILFREICHE KALKULATIONSARTEN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61A2410-F9C9-094B-AA52-C0FB522FE4D6}"/>
              </a:ext>
            </a:extLst>
          </p:cNvPr>
          <p:cNvGrpSpPr/>
          <p:nvPr/>
        </p:nvGrpSpPr>
        <p:grpSpPr>
          <a:xfrm>
            <a:off x="2501301" y="2192400"/>
            <a:ext cx="9687099" cy="4097018"/>
            <a:chOff x="2501301" y="2408400"/>
            <a:chExt cx="9687099" cy="4097018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C8AB46E-AC8C-5761-7376-3B3BA2E2555E}"/>
                </a:ext>
              </a:extLst>
            </p:cNvPr>
            <p:cNvSpPr txBox="1"/>
            <p:nvPr/>
          </p:nvSpPr>
          <p:spPr>
            <a:xfrm>
              <a:off x="2664000" y="2408400"/>
              <a:ext cx="9524400" cy="3973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b="1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Beispielhafte Berechnung von 10 Snacks: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de-DE" sz="4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Wareneinsatz (alle variablen Kosten)			  			   8,30*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Gemeinkosten (Aufschlag für Fixkosten)     		180 v. H.	 		 14,94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Selbstkostenpreis								 23,24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Gewinn			                       		 10 v. H.			   2,32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Zielverkaufs - oder Rechnungspreis (netto)					 25,56*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Umsatzsteuer (7% für Straßenverkauf)				  	   1,79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de-DE" sz="4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b="1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Bruttoverkaufspreis für 10 Snacks						 27,35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Gerade Verbindung 3">
              <a:extLst>
                <a:ext uri="{FF2B5EF4-FFF2-40B4-BE49-F238E27FC236}">
                  <a16:creationId xmlns:a16="http://schemas.microsoft.com/office/drawing/2014/main" id="{7E6D5FC1-0906-4F4D-C6C1-0F174D3AFD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1301" y="3802886"/>
              <a:ext cx="966083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3275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3">
              <a:extLst>
                <a:ext uri="{FF2B5EF4-FFF2-40B4-BE49-F238E27FC236}">
                  <a16:creationId xmlns:a16="http://schemas.microsoft.com/office/drawing/2014/main" id="{651B55C2-CBA4-9B98-9D7A-1EC181BE62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1301" y="4641044"/>
              <a:ext cx="966083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3275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3">
              <a:extLst>
                <a:ext uri="{FF2B5EF4-FFF2-40B4-BE49-F238E27FC236}">
                  <a16:creationId xmlns:a16="http://schemas.microsoft.com/office/drawing/2014/main" id="{9288FCF8-1BB4-8400-845C-1D05A13E95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1301" y="5567272"/>
              <a:ext cx="966083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23275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Textfeld 19">
              <a:extLst>
                <a:ext uri="{FF2B5EF4-FFF2-40B4-BE49-F238E27FC236}">
                  <a16:creationId xmlns:a16="http://schemas.microsoft.com/office/drawing/2014/main" id="{D9C06893-A28F-7C7C-6176-B119CED6F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1357" y="6259197"/>
              <a:ext cx="41507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93663" indent="-93663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de-DE" sz="1000" b="0" dirty="0">
                  <a:solidFill>
                    <a:srgbClr val="232751"/>
                  </a:solidFill>
                  <a:latin typeface="Helvetica" pitchFamily="2" charset="0"/>
                  <a:ea typeface="Verdana" panose="020B0604030504040204" pitchFamily="34" charset="0"/>
                  <a:cs typeface="Helvetica Neue" charset="0"/>
                </a:rPr>
                <a:t>*TIPP Kalkulationsfaktor ( = *Zielverkaufspreis ÷ Wareneinsatz ) 3,08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78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2425B48-A5B9-82DF-AB6C-FB2E58C47497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Die einfache Faktorkalkulation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831F0E6-93E5-06A8-B468-2AD6AD88F816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HILFREICHE KALKULATIONSARTEN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383E3AC-E801-924C-9698-68392EFEEF74}"/>
              </a:ext>
            </a:extLst>
          </p:cNvPr>
          <p:cNvGrpSpPr/>
          <p:nvPr/>
        </p:nvGrpSpPr>
        <p:grpSpPr>
          <a:xfrm>
            <a:off x="2501301" y="2192400"/>
            <a:ext cx="9687099" cy="3869264"/>
            <a:chOff x="2501301" y="2408400"/>
            <a:chExt cx="9687099" cy="3869264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54E821F-7A21-E009-AE2D-8E1B20C201A9}"/>
                </a:ext>
              </a:extLst>
            </p:cNvPr>
            <p:cNvSpPr txBox="1"/>
            <p:nvPr/>
          </p:nvSpPr>
          <p:spPr>
            <a:xfrm>
              <a:off x="2664000" y="2408400"/>
              <a:ext cx="9524400" cy="3869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b="1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Beispielhafte Berechnung von 10 Snacks: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de-DE" sz="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Wareneinsatz (alle variablen Kosten) 				    		    8,30 €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Faktor 3    					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189663" algn="r"/>
                </a:tabLst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Zielverkaufs- / Rechnungspreis (netto), </a:t>
              </a:r>
              <a:r>
                <a:rPr lang="de-DE" sz="1600" b="1" dirty="0">
                  <a:solidFill>
                    <a:srgbClr val="E98C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ohne</a:t>
              </a: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Gewinn			                 24,90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189663" algn="r"/>
                </a:tabLst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Gewinn (10 %)				    2,49 €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189663" algn="r"/>
                </a:tabLst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Zielverkaufs- / Rechnungspreis (netto), </a:t>
              </a:r>
              <a:r>
                <a:rPr lang="de-DE" sz="1600" b="1" dirty="0">
                  <a:solidFill>
                    <a:srgbClr val="E98C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</a:t>
              </a: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Gewinn				  27,39 €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189663" algn="r"/>
                </a:tabLst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Umsatzsteuer (7 % für Straßenverkauf)			                   1,92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189663" algn="r"/>
                </a:tabLst>
                <a:defRPr/>
              </a:pPr>
              <a:r>
                <a:rPr lang="de-DE" sz="1600" b="1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Bruttoverkaufspreis für 10 Snacks			                 29,31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Gerade Verbindung 3">
              <a:extLst>
                <a:ext uri="{FF2B5EF4-FFF2-40B4-BE49-F238E27FC236}">
                  <a16:creationId xmlns:a16="http://schemas.microsoft.com/office/drawing/2014/main" id="{4AC70F8A-C32B-C239-D3A2-B5612125C8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1301" y="3802886"/>
              <a:ext cx="966083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3275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3">
              <a:extLst>
                <a:ext uri="{FF2B5EF4-FFF2-40B4-BE49-F238E27FC236}">
                  <a16:creationId xmlns:a16="http://schemas.microsoft.com/office/drawing/2014/main" id="{26B3F0C8-4E0B-0F26-CD14-A71F1984F0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1301" y="4641044"/>
              <a:ext cx="966083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3275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3">
              <a:extLst>
                <a:ext uri="{FF2B5EF4-FFF2-40B4-BE49-F238E27FC236}">
                  <a16:creationId xmlns:a16="http://schemas.microsoft.com/office/drawing/2014/main" id="{5F4DA6CF-EF45-CC8D-A509-57A1E34968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1301" y="5486247"/>
              <a:ext cx="966083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23275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2E42620-4745-6668-0487-DD4C523D570A}"/>
              </a:ext>
            </a:extLst>
          </p:cNvPr>
          <p:cNvGrpSpPr/>
          <p:nvPr/>
        </p:nvGrpSpPr>
        <p:grpSpPr>
          <a:xfrm>
            <a:off x="9150681" y="5944261"/>
            <a:ext cx="2725426" cy="584775"/>
            <a:chOff x="8085806" y="6076781"/>
            <a:chExt cx="2725426" cy="584775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A13B35E-E82F-C7CF-A209-C694617C5059}"/>
                </a:ext>
              </a:extLst>
            </p:cNvPr>
            <p:cNvSpPr/>
            <p:nvPr/>
          </p:nvSpPr>
          <p:spPr>
            <a:xfrm>
              <a:off x="8085806" y="6108987"/>
              <a:ext cx="2725426" cy="4259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Kalk. Faktor =	    = 3,5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A9C52E7-27FB-1913-6589-E6BF27438366}"/>
                </a:ext>
              </a:extLst>
            </p:cNvPr>
            <p:cNvSpPr txBox="1"/>
            <p:nvPr/>
          </p:nvSpPr>
          <p:spPr>
            <a:xfrm>
              <a:off x="9484016" y="6076781"/>
              <a:ext cx="697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29,31</a:t>
              </a:r>
            </a:p>
            <a:p>
              <a:pPr algn="ctr"/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8,30</a:t>
              </a:r>
            </a:p>
          </p:txBody>
        </p: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8E6405CA-0AA6-6BD1-D060-84357EACB7FD}"/>
                </a:ext>
              </a:extLst>
            </p:cNvPr>
            <p:cNvCxnSpPr>
              <a:cxnSpLocks/>
            </p:cNvCxnSpPr>
            <p:nvPr/>
          </p:nvCxnSpPr>
          <p:spPr>
            <a:xfrm>
              <a:off x="9472217" y="6365488"/>
              <a:ext cx="709426" cy="3681"/>
            </a:xfrm>
            <a:prstGeom prst="line">
              <a:avLst/>
            </a:prstGeom>
            <a:ln>
              <a:solidFill>
                <a:srgbClr val="1F2A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0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836917A-63C5-9724-9649-DDC531E42FCC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Die Rückwärtskalkulation (Retrograde Berechnung)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F949982-AE2D-4F09-C24D-1720DBE95027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HILFREICHE KALKULATIONSARTEN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A5B215-9387-FB45-A02E-D9CCDED8F200}"/>
              </a:ext>
            </a:extLst>
          </p:cNvPr>
          <p:cNvGrpSpPr/>
          <p:nvPr/>
        </p:nvGrpSpPr>
        <p:grpSpPr>
          <a:xfrm>
            <a:off x="2501301" y="2192400"/>
            <a:ext cx="9687099" cy="3764620"/>
            <a:chOff x="2501301" y="2408400"/>
            <a:chExt cx="9687099" cy="3764620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AE671A6-AB37-CBB7-DD2F-AB20CA35756A}"/>
                </a:ext>
              </a:extLst>
            </p:cNvPr>
            <p:cNvSpPr txBox="1"/>
            <p:nvPr/>
          </p:nvSpPr>
          <p:spPr>
            <a:xfrm>
              <a:off x="2664000" y="2408400"/>
              <a:ext cx="9524400" cy="3764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b="1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Beispielhafte Berechnung von 10 Snacks: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7800" indent="-84138">
                <a:lnSpc>
                  <a:spcPct val="150000"/>
                </a:lnSpc>
                <a:spcBef>
                  <a:spcPct val="20000"/>
                </a:spcBef>
                <a:tabLst>
                  <a:tab pos="6096000" algn="r"/>
                </a:tabLst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Bruttoverkaufspreis für 10 Snacks 				  29,31 €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096000" algn="r"/>
                </a:tabLst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Umsatzsteuer				    1,92 €	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096000" algn="r"/>
                </a:tabLst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Zielverkaufspreis (netto)				 27,39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de-DE" sz="1600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÷ Faktor 3  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096000" algn="r"/>
                </a:tabLst>
                <a:defRPr/>
              </a:pPr>
              <a:r>
                <a:rPr lang="de-DE" sz="1600" b="1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Warenkostenbudget				   9,13  €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096000" algn="r"/>
                </a:tabLst>
                <a:defRPr/>
              </a:pPr>
              <a:endPara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tabLst>
                  <a:tab pos="6096000" algn="r"/>
                </a:tabLst>
                <a:defRPr/>
              </a:pPr>
              <a:r>
                <a:rPr lang="de-DE" sz="1600" b="1" dirty="0">
                  <a:solidFill>
                    <a:srgbClr val="1F2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diesem Budget müsst ihr bei den Zutaten zurecht kommen (Minimalprinzip).</a:t>
              </a:r>
            </a:p>
          </p:txBody>
        </p:sp>
        <p:cxnSp>
          <p:nvCxnSpPr>
            <p:cNvPr id="12" name="Gerade Verbindung 3">
              <a:extLst>
                <a:ext uri="{FF2B5EF4-FFF2-40B4-BE49-F238E27FC236}">
                  <a16:creationId xmlns:a16="http://schemas.microsoft.com/office/drawing/2014/main" id="{B73C849A-591D-6133-4E9E-3268F4000D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1301" y="4108606"/>
              <a:ext cx="966083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3275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3">
              <a:extLst>
                <a:ext uri="{FF2B5EF4-FFF2-40B4-BE49-F238E27FC236}">
                  <a16:creationId xmlns:a16="http://schemas.microsoft.com/office/drawing/2014/main" id="{F1C3F5CB-2C65-C6DA-664F-F00B2C61D7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01301" y="4953809"/>
              <a:ext cx="966083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23275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59046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5F51F8-EC9A-4FF6-98C2-DA7D6960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145" y="361225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7EA1702F-9279-4955-BC57-446DBCD1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807" y="2956615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442D42-98B3-FCBF-7D71-C4AB6366F8D2}"/>
              </a:ext>
            </a:extLst>
          </p:cNvPr>
          <p:cNvSpPr txBox="1">
            <a:spLocks/>
          </p:cNvSpPr>
          <p:nvPr/>
        </p:nvSpPr>
        <p:spPr>
          <a:xfrm>
            <a:off x="2664000" y="15948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Beachten Sie auch unsere Tipps zu: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66C5512-D155-12A8-198C-C56A79EFFB0A}"/>
              </a:ext>
            </a:extLst>
          </p:cNvPr>
          <p:cNvGrpSpPr/>
          <p:nvPr/>
        </p:nvGrpSpPr>
        <p:grpSpPr>
          <a:xfrm>
            <a:off x="5377364" y="2908749"/>
            <a:ext cx="1440000" cy="1771941"/>
            <a:chOff x="5499336" y="3117099"/>
            <a:chExt cx="1440000" cy="1771941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4A22C64-5509-2B4A-B7A2-B176DF2A238D}"/>
                </a:ext>
              </a:extLst>
            </p:cNvPr>
            <p:cNvSpPr txBox="1"/>
            <p:nvPr/>
          </p:nvSpPr>
          <p:spPr>
            <a:xfrm>
              <a:off x="5604424" y="4581263"/>
              <a:ext cx="1229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Idee &amp; Name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9F2C890-36BC-5DBC-43FD-A308EA4B1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336" y="3117099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5F7AF56-FB96-A209-6CEE-74E478B8AB63}"/>
              </a:ext>
            </a:extLst>
          </p:cNvPr>
          <p:cNvGrpSpPr/>
          <p:nvPr/>
        </p:nvGrpSpPr>
        <p:grpSpPr>
          <a:xfrm>
            <a:off x="2948716" y="2908749"/>
            <a:ext cx="1440000" cy="1771941"/>
            <a:chOff x="2948716" y="3117099"/>
            <a:chExt cx="1440000" cy="1771941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3AC7F2F-0C37-A445-BDA7-1F14E1D65823}"/>
                </a:ext>
              </a:extLst>
            </p:cNvPr>
            <p:cNvSpPr txBox="1"/>
            <p:nvPr/>
          </p:nvSpPr>
          <p:spPr>
            <a:xfrm>
              <a:off x="3099490" y="4581263"/>
              <a:ext cx="11384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Zubereitung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5232A16-8A0A-26EA-2155-79A03B5A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716" y="3117099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FD353C5-CB90-9588-7BCC-63284668371D}"/>
              </a:ext>
            </a:extLst>
          </p:cNvPr>
          <p:cNvGrpSpPr/>
          <p:nvPr/>
        </p:nvGrpSpPr>
        <p:grpSpPr>
          <a:xfrm>
            <a:off x="7806012" y="2908749"/>
            <a:ext cx="1768434" cy="1771941"/>
            <a:chOff x="7806012" y="3117099"/>
            <a:chExt cx="1768434" cy="1771941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7E8FA65-1525-9544-95AE-DBCBB5ECA478}"/>
                </a:ext>
              </a:extLst>
            </p:cNvPr>
            <p:cNvSpPr txBox="1"/>
            <p:nvPr/>
          </p:nvSpPr>
          <p:spPr>
            <a:xfrm>
              <a:off x="7806012" y="4581263"/>
              <a:ext cx="17684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Optik &amp; Geschmack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CF3B7D0-D5AF-F7AF-76C7-9CFAE8303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229" y="3117099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FD93A3DC-7706-0775-7AB4-E60D85DBFBFF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VIEL ERFOLG!</a:t>
            </a:r>
          </a:p>
        </p:txBody>
      </p:sp>
    </p:spTree>
    <p:extLst>
      <p:ext uri="{BB962C8B-B14F-4D97-AF65-F5344CB8AC3E}">
        <p14:creationId xmlns:p14="http://schemas.microsoft.com/office/powerpoint/2010/main" val="202539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1AFB6B7-8216-7945-AB24-5776B42C78C4}"/>
              </a:ext>
            </a:extLst>
          </p:cNvPr>
          <p:cNvSpPr txBox="1">
            <a:spLocks/>
          </p:cNvSpPr>
          <p:nvPr/>
        </p:nvSpPr>
        <p:spPr>
          <a:xfrm>
            <a:off x="0" y="287014"/>
            <a:ext cx="3573517" cy="527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b="1" dirty="0">
                <a:solidFill>
                  <a:srgbClr val="ECD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EURE AUFGABE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87F91F8-FB09-3142-A63D-02206F5A3132}"/>
              </a:ext>
            </a:extLst>
          </p:cNvPr>
          <p:cNvSpPr txBox="1">
            <a:spLocks/>
          </p:cNvSpPr>
          <p:nvPr/>
        </p:nvSpPr>
        <p:spPr>
          <a:xfrm>
            <a:off x="2649908" y="5220182"/>
            <a:ext cx="9542092" cy="157994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Snackidee gesünder interpretiert – egal ob vegan, klassisch oder </a:t>
            </a:r>
            <a:r>
              <a:rPr lang="de-DE" sz="1600" dirty="0" err="1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Deiner Kreativität sind keine Grenzen gesetzt!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Alles muss natürlich als kalter oder warmer Snack in eurem Betrieb oder der Berufsfachschule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 einfach zubereitet werden können.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6B337E-DCC6-74F5-AB75-BA90071AD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8" y="815009"/>
            <a:ext cx="1726300" cy="22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8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38B7A5-F53A-4500-98A1-2BF08B0A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636" y="318955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E06B130E-90E1-4D61-A783-AD5AFF8C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298" y="2533921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038074-963A-6ADD-BBB8-8F4D2E937C51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DIE BEWERTUNGSKRITERIEN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BDE16C5-7CB0-E9B2-5A37-65F615A63637}"/>
              </a:ext>
            </a:extLst>
          </p:cNvPr>
          <p:cNvSpPr txBox="1"/>
          <p:nvPr/>
        </p:nvSpPr>
        <p:spPr>
          <a:xfrm>
            <a:off x="2310672" y="5463005"/>
            <a:ext cx="9337742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Informationen sollen bei der erfolgreichen SNACK STAR</a:t>
            </a:r>
            <a:r>
              <a:rPr lang="de-DE" sz="1600" b="1" baseline="30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Ideenentwicklung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unterstützen und zur Einbindung in den Unterricht dienen.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D35554F-7A65-5A73-0A96-861DDDD4FA51}"/>
              </a:ext>
            </a:extLst>
          </p:cNvPr>
          <p:cNvGrpSpPr/>
          <p:nvPr/>
        </p:nvGrpSpPr>
        <p:grpSpPr>
          <a:xfrm>
            <a:off x="2320683" y="2589111"/>
            <a:ext cx="9337742" cy="1772108"/>
            <a:chOff x="2320683" y="2904417"/>
            <a:chExt cx="9337742" cy="1772108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F3422AB-6034-D570-B15D-7716935FE26C}"/>
                </a:ext>
              </a:extLst>
            </p:cNvPr>
            <p:cNvSpPr txBox="1"/>
            <p:nvPr/>
          </p:nvSpPr>
          <p:spPr>
            <a:xfrm>
              <a:off x="2413359" y="4368748"/>
              <a:ext cx="12546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Idee &amp; Name 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4C289CC-3F51-EC44-1D44-65ADF7C0EE9E}"/>
                </a:ext>
              </a:extLst>
            </p:cNvPr>
            <p:cNvSpPr txBox="1"/>
            <p:nvPr/>
          </p:nvSpPr>
          <p:spPr>
            <a:xfrm>
              <a:off x="10407671" y="4368748"/>
              <a:ext cx="10615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Kalkulation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0421667-0217-347F-42C0-5E63F9779351}"/>
                </a:ext>
              </a:extLst>
            </p:cNvPr>
            <p:cNvSpPr txBox="1"/>
            <p:nvPr/>
          </p:nvSpPr>
          <p:spPr>
            <a:xfrm>
              <a:off x="7366889" y="4368748"/>
              <a:ext cx="17684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Optik &amp; Geschmack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D22DF4E-979C-8C4A-F192-0EB85A40734D}"/>
                </a:ext>
              </a:extLst>
            </p:cNvPr>
            <p:cNvSpPr txBox="1"/>
            <p:nvPr/>
          </p:nvSpPr>
          <p:spPr>
            <a:xfrm>
              <a:off x="4994560" y="4368748"/>
              <a:ext cx="11384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0" dirty="0">
                  <a:solidFill>
                    <a:srgbClr val="1F2A4D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Zubereitung</a:t>
              </a:r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909EB467-85A9-DAEC-B98D-DE72D6047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683" y="2904417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21F14F5A-B0F9-0251-16AC-6CB92DDE2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425" y="2904417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D0C3716C-BD56-DD37-F825-46554E95A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786" y="2904417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41111169-8683-2F41-181E-D92C9C5A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106" y="2904417"/>
              <a:ext cx="1440000" cy="144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6558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7B5B9F-4E6F-4792-BB67-D59F83A272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8625" y="2641600"/>
            <a:ext cx="5413375" cy="2884488"/>
          </a:xfrm>
          <a:noFill/>
        </p:spPr>
        <p:txBody>
          <a:bodyPr/>
          <a:lstStyle/>
          <a:p>
            <a:pPr marL="408600" indent="-408600">
              <a:lnSpc>
                <a:spcPct val="150000"/>
              </a:lnSpc>
            </a:pPr>
            <a:endParaRPr lang="de-DE" sz="7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600" indent="-40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Preisfindung – Die solide Basis</a:t>
            </a:r>
          </a:p>
          <a:p>
            <a:pPr marL="408600" indent="-40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Kalkulationsbausteine im Detail</a:t>
            </a:r>
          </a:p>
          <a:p>
            <a:pPr marL="408600" indent="-40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Hilfreiche Kalkulationsarten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93332AC-5B94-D168-4A01-7A967055C878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INHALT</a:t>
            </a:r>
          </a:p>
        </p:txBody>
      </p:sp>
      <p:pic>
        <p:nvPicPr>
          <p:cNvPr id="2" name="Grafik 1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705C9F99-85EF-4243-F28F-0B29D0FB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5" y="2419327"/>
            <a:ext cx="3362513" cy="40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4DF09D0-4EF1-5115-4ACD-DF1702066712}"/>
              </a:ext>
            </a:extLst>
          </p:cNvPr>
          <p:cNvSpPr txBox="1">
            <a:spLocks/>
          </p:cNvSpPr>
          <p:nvPr/>
        </p:nvSpPr>
        <p:spPr>
          <a:xfrm>
            <a:off x="2664000" y="1285459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Wie lässt sich der richtige Preis finden?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07D6C90-2D3E-7238-4BDC-1241C14EAF79}"/>
              </a:ext>
            </a:extLst>
          </p:cNvPr>
          <p:cNvSpPr txBox="1"/>
          <p:nvPr/>
        </p:nvSpPr>
        <p:spPr>
          <a:xfrm>
            <a:off x="2663211" y="2190849"/>
            <a:ext cx="7259337" cy="125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beste Kalkulation ist die, bei der ein vernünftiger Gewinn übrig bleibt.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das gelingt, sind bei der Preisfindung wichtige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Kalkulationsbausteine zu beachten...</a:t>
            </a:r>
          </a:p>
        </p:txBody>
      </p:sp>
      <p:pic>
        <p:nvPicPr>
          <p:cNvPr id="21" name="Bild 5">
            <a:extLst>
              <a:ext uri="{FF2B5EF4-FFF2-40B4-BE49-F238E27FC236}">
                <a16:creationId xmlns:a16="http://schemas.microsoft.com/office/drawing/2014/main" id="{5FE2BA06-6C1E-B66B-360C-38C618D754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534" y="3493075"/>
            <a:ext cx="3327968" cy="2209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C55D5D9-D54A-4C0B-4C53-2EDD64FF73DD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PREISFINDUNG – DIE SOLIDE BASIS</a:t>
            </a:r>
          </a:p>
        </p:txBody>
      </p:sp>
    </p:spTree>
    <p:extLst>
      <p:ext uri="{BB962C8B-B14F-4D97-AF65-F5344CB8AC3E}">
        <p14:creationId xmlns:p14="http://schemas.microsoft.com/office/powerpoint/2010/main" val="139277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4DF09D0-4EF1-5115-4ACD-DF1702066712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Damit es sich lohnt!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07D6C90-2D3E-7238-4BDC-1241C14EAF79}"/>
              </a:ext>
            </a:extLst>
          </p:cNvPr>
          <p:cNvSpPr txBox="1"/>
          <p:nvPr/>
        </p:nvSpPr>
        <p:spPr>
          <a:xfrm>
            <a:off x="2663623" y="2192400"/>
            <a:ext cx="7259337" cy="3878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Verkaufspreis setzt sich wie folgt zusammen: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de-DE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sz="1600" b="1" dirty="0">
                <a:solidFill>
                  <a:srgbClr val="0A7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Kosten:</a:t>
            </a:r>
            <a:r>
              <a:rPr lang="de-DE" sz="1600" dirty="0">
                <a:solidFill>
                  <a:srgbClr val="0A7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Aufwand der direkt dem Produkt zugerechnet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kann, z. B. Zutaten, Energie, Arbeitszeit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sz="1600" b="1" dirty="0">
                <a:solidFill>
                  <a:srgbClr val="0A7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Fix- oder Gemeinkosten:</a:t>
            </a:r>
            <a:r>
              <a:rPr lang="de-DE" sz="1600" dirty="0">
                <a:solidFill>
                  <a:srgbClr val="0A7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zuordenbare Aufwendungen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B. für Miete, Maschinen, Verwaltung, Löhne / Gehälter, Retouren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sz="1600" b="1" dirty="0">
                <a:solidFill>
                  <a:srgbClr val="0A7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Gewinnaufschlag: </a:t>
            </a: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bhängig von Umfeld, Nachfolge und Wettbewerb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de-DE" sz="1600" b="1" dirty="0">
                <a:solidFill>
                  <a:srgbClr val="0A7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Umsatzsteuer:</a:t>
            </a:r>
            <a:r>
              <a:rPr lang="de-DE" sz="1600" dirty="0">
                <a:solidFill>
                  <a:srgbClr val="0A7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Achtung!</a:t>
            </a:r>
            <a:r>
              <a:rPr lang="de-DE" sz="1600" b="1" dirty="0">
                <a:solidFill>
                  <a:srgbClr val="E34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Service- / Dienstleistungsangebot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B. Verzehr im Lokal 19 %, bei Straßenverkauf / „</a:t>
            </a:r>
            <a:r>
              <a:rPr lang="de-DE" sz="1600" dirty="0" err="1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7 %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de-DE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Ergänzend ist der </a:t>
            </a:r>
            <a:r>
              <a:rPr lang="de-DE" sz="1600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Preisschwellen-Effekt</a:t>
            </a:r>
            <a:r>
              <a:rPr lang="de-DE" sz="1600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berücksichtigen.</a:t>
            </a:r>
          </a:p>
        </p:txBody>
      </p:sp>
      <p:pic>
        <p:nvPicPr>
          <p:cNvPr id="3" name="Bild 16" descr="shutterstock_310419191.png">
            <a:extLst>
              <a:ext uri="{FF2B5EF4-FFF2-40B4-BE49-F238E27FC236}">
                <a16:creationId xmlns:a16="http://schemas.microsoft.com/office/drawing/2014/main" id="{2F78AEFC-6CD3-53C1-AC5D-A39F638699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6159" y="3418109"/>
            <a:ext cx="1689100" cy="2484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F7DFFE2-75CF-24CE-BFBE-132407322A67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PREISFINDUNG – DIE SOLIDE BASIS</a:t>
            </a:r>
          </a:p>
        </p:txBody>
      </p:sp>
    </p:spTree>
    <p:extLst>
      <p:ext uri="{BB962C8B-B14F-4D97-AF65-F5344CB8AC3E}">
        <p14:creationId xmlns:p14="http://schemas.microsoft.com/office/powerpoint/2010/main" val="65921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8FF1E44-80BA-4B63-0DB1-922A3EEB81FA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Alle Kosten für die Zubereitung sind variabel.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D16099-FE1A-E39A-D99B-D4A4C50C5A25}"/>
              </a:ext>
            </a:extLst>
          </p:cNvPr>
          <p:cNvSpPr txBox="1"/>
          <p:nvPr/>
        </p:nvSpPr>
        <p:spPr>
          <a:xfrm>
            <a:off x="2663211" y="2192400"/>
            <a:ext cx="7259337" cy="261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Entscheidend für die Ermittlung der 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variablen Kosten 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sind: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de-DE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Snack-Rezeptur mit der genauen Mengendosierung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Zutaten-Qualität als Orientierungshilfe für den Einkauf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Einkaufspreise der Zutaten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Anzahl der Snacks, die zubereitet werden sollen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durchschnittliche Zeit- und Energieaufwand für die Zubereitung </a:t>
            </a:r>
          </a:p>
        </p:txBody>
      </p:sp>
      <p:pic>
        <p:nvPicPr>
          <p:cNvPr id="6" name="Bild 15" descr="shutterstock_244880047.jpg">
            <a:extLst>
              <a:ext uri="{FF2B5EF4-FFF2-40B4-BE49-F238E27FC236}">
                <a16:creationId xmlns:a16="http://schemas.microsoft.com/office/drawing/2014/main" id="{28DA0181-332D-8440-A084-C7615C2984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728" y="3734069"/>
            <a:ext cx="1916531" cy="2168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03A1E4D-53A9-D8E4-8A70-E50241B94E3E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KALKULATIONSBAUSTEINE IM DETAIL</a:t>
            </a:r>
          </a:p>
        </p:txBody>
      </p:sp>
    </p:spTree>
    <p:extLst>
      <p:ext uri="{BB962C8B-B14F-4D97-AF65-F5344CB8AC3E}">
        <p14:creationId xmlns:p14="http://schemas.microsoft.com/office/powerpoint/2010/main" val="379105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8C40E9B-D417-CE6C-2A3D-A756100B43C8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Kosten fallen an – auch wenn nichts produziert wird.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71988C8-6F89-0772-A748-374E5B6CE762}"/>
              </a:ext>
            </a:extLst>
          </p:cNvPr>
          <p:cNvSpPr txBox="1"/>
          <p:nvPr/>
        </p:nvSpPr>
        <p:spPr>
          <a:xfrm>
            <a:off x="2664000" y="2192400"/>
            <a:ext cx="9510000" cy="445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Aufwendungen, die man im Betrieb nicht direkt dem Produkt zuordnen kann und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immer anfallen sind sogenannte </a:t>
            </a:r>
            <a:r>
              <a:rPr lang="de-DE" sz="1600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Fix- oder Gemeinkosten</a:t>
            </a:r>
            <a:r>
              <a:rPr lang="de-DE" sz="1600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600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zählen u. a.</a:t>
            </a:r>
          </a:p>
          <a:p>
            <a:pPr marL="9715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Miete</a:t>
            </a:r>
          </a:p>
          <a:p>
            <a:pPr marL="9715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Maschinen / Werkzeuge</a:t>
            </a:r>
          </a:p>
          <a:p>
            <a:pPr marL="9715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Retouren (Pauschale)</a:t>
            </a:r>
          </a:p>
          <a:p>
            <a:pPr marL="9715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Gehälter / Löhne</a:t>
            </a:r>
          </a:p>
          <a:p>
            <a:pPr marL="9715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</a:t>
            </a:r>
          </a:p>
          <a:p>
            <a:pPr marL="9715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Usw.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damit verbundene Kosten lassen sich vereinfacht mit einem Kalkulationsfaktor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die Preisfindung einbeziehen.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CB66785-4B86-69C3-2998-79D6390FB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16512" r="10867" b="21264"/>
          <a:stretch/>
        </p:blipFill>
        <p:spPr>
          <a:xfrm>
            <a:off x="8140699" y="3212985"/>
            <a:ext cx="3184559" cy="244950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C1064FD-D152-DDD8-F19D-57C0604376CA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KALKULATIONSBAUSTEINE IM DETAIL</a:t>
            </a:r>
          </a:p>
        </p:txBody>
      </p:sp>
    </p:spTree>
    <p:extLst>
      <p:ext uri="{BB962C8B-B14F-4D97-AF65-F5344CB8AC3E}">
        <p14:creationId xmlns:p14="http://schemas.microsoft.com/office/powerpoint/2010/main" val="397789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4F6CA2-F20A-0F33-EF5B-D84AC91F4885}"/>
              </a:ext>
            </a:extLst>
          </p:cNvPr>
          <p:cNvSpPr txBox="1">
            <a:spLocks/>
          </p:cNvSpPr>
          <p:nvPr/>
        </p:nvSpPr>
        <p:spPr>
          <a:xfrm>
            <a:off x="2664000" y="1285200"/>
            <a:ext cx="5880654" cy="856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232751"/>
                </a:solidFill>
                <a:latin typeface="Helvetica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>
                <a:solidFill>
                  <a:srgbClr val="166A66"/>
                </a:solidFill>
              </a:rPr>
              <a:t>Mit Faktor 3 einfacher zum Preis.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108077-70F2-1420-5058-628E823FACD2}"/>
              </a:ext>
            </a:extLst>
          </p:cNvPr>
          <p:cNvSpPr txBox="1"/>
          <p:nvPr/>
        </p:nvSpPr>
        <p:spPr>
          <a:xfrm>
            <a:off x="2664000" y="2192400"/>
            <a:ext cx="9524400" cy="377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Gastronomie hat sich </a:t>
            </a:r>
            <a:r>
              <a:rPr lang="de-DE" sz="1600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3</a:t>
            </a:r>
            <a:r>
              <a:rPr lang="de-DE" sz="1600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Kalkulation durchgesetzt.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bündelt vereinfacht alle Kosten wie Wareneinsatz, Zeitaufwand, Gemeinkosten und Gewinn. 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Grob ausgedrückt sollte der </a:t>
            </a: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Verkaufspreis dreimal so hoch sein, wie der Wareneinkaufspreis</a:t>
            </a: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Verkaufspreis (netto) wird somit vereinfacht auf diese Weise ermittelt: 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b="1" dirty="0">
                <a:solidFill>
                  <a:srgbClr val="E98C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 Wareneinkaufspreis (variable Kosten) x 3</a:t>
            </a:r>
            <a:b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(OHNE Umsatzsteuer / Vorkosten)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de-DE" sz="400" dirty="0">
              <a:solidFill>
                <a:srgbClr val="1F2A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Dennoch müssen weitere Faktoren zur Verkaufspreis-Ermittlung berücksichtigt werden: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Konkurrenzsituation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1F2A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Fix- und Gemeinkostensituation </a:t>
            </a:r>
            <a:endParaRPr lang="de-DE" sz="1600" dirty="0">
              <a:solidFill>
                <a:srgbClr val="1F2A4D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360D5C0-94AA-6282-7B4C-9D5EBBA5DBC7}"/>
              </a:ext>
            </a:extLst>
          </p:cNvPr>
          <p:cNvSpPr txBox="1">
            <a:spLocks/>
          </p:cNvSpPr>
          <p:nvPr/>
        </p:nvSpPr>
        <p:spPr>
          <a:xfrm>
            <a:off x="2653747" y="-23636"/>
            <a:ext cx="8224191" cy="1001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41A0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E98C3D"/>
                </a:solidFill>
              </a:rPr>
              <a:t>KALKULATIONSBAUSTEINE IM DETAIL</a:t>
            </a:r>
          </a:p>
        </p:txBody>
      </p:sp>
    </p:spTree>
    <p:extLst>
      <p:ext uri="{BB962C8B-B14F-4D97-AF65-F5344CB8AC3E}">
        <p14:creationId xmlns:p14="http://schemas.microsoft.com/office/powerpoint/2010/main" val="267919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Macintosh PowerPoint</Application>
  <PresentationFormat>Breitbild</PresentationFormat>
  <Paragraphs>169</Paragraphs>
  <Slides>18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Scheffold, Linn     / DI_</dc:creator>
  <cp:lastModifiedBy>Reinhold Sobtzick</cp:lastModifiedBy>
  <cp:revision>148</cp:revision>
  <dcterms:created xsi:type="dcterms:W3CDTF">2019-02-18T07:40:02Z</dcterms:created>
  <dcterms:modified xsi:type="dcterms:W3CDTF">2024-02-19T09:09:52Z</dcterms:modified>
</cp:coreProperties>
</file>