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58" r:id="rId4"/>
    <p:sldId id="260" r:id="rId5"/>
    <p:sldId id="26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1" r:id="rId14"/>
    <p:sldId id="282" r:id="rId15"/>
    <p:sldId id="291" r:id="rId16"/>
    <p:sldId id="292" r:id="rId17"/>
    <p:sldId id="274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323"/>
    <a:srgbClr val="EC6625"/>
    <a:srgbClr val="232751"/>
    <a:srgbClr val="166A66"/>
    <a:srgbClr val="E34B5E"/>
    <a:srgbClr val="F9E79E"/>
    <a:srgbClr val="FF0000"/>
    <a:srgbClr val="941A02"/>
    <a:srgbClr val="1F2A4D"/>
    <a:srgbClr val="F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Logo, Schrift, Kreis enthält.&#10;&#10;Automatisch generierte Beschreibung">
            <a:extLst>
              <a:ext uri="{FF2B5EF4-FFF2-40B4-BE49-F238E27FC236}">
                <a16:creationId xmlns:a16="http://schemas.microsoft.com/office/drawing/2014/main" id="{44A6FAF7-E34F-8DAC-2502-41CB4B634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1E3AFF5-2318-1FA2-FC0A-1CFD56E84B68}"/>
              </a:ext>
            </a:extLst>
          </p:cNvPr>
          <p:cNvSpPr/>
          <p:nvPr userDrawn="1"/>
        </p:nvSpPr>
        <p:spPr>
          <a:xfrm>
            <a:off x="648934" y="5777191"/>
            <a:ext cx="6877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i="0" dirty="0">
                <a:solidFill>
                  <a:srgbClr val="0A7172"/>
                </a:solidFill>
                <a:latin typeface="Helvetica" pitchFamily="2" charset="0"/>
                <a:ea typeface="Verdana" panose="020B0604030504040204" pitchFamily="34" charset="0"/>
              </a:rPr>
              <a:t>OPTIK &amp; GESCHMACK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E0FD1A-1552-39F1-9A97-258150216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7873" y="4242217"/>
            <a:ext cx="1440000" cy="14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15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88480-AB62-4C2D-A036-7253219A5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0"/>
            <a:ext cx="10515600" cy="132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br>
              <a:rPr lang="de-DE" dirty="0"/>
            </a:br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50826B-EC53-4613-B80B-5E2129257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39" y="1658520"/>
            <a:ext cx="10286611" cy="45701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8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19A807-5EE6-E87D-83F6-E2C4D128E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0" y="104400"/>
            <a:ext cx="1375110" cy="1782000"/>
          </a:xfrm>
          <a:prstGeom prst="rect">
            <a:avLst/>
          </a:prstGeom>
        </p:spPr>
      </p:pic>
      <p:pic>
        <p:nvPicPr>
          <p:cNvPr id="8" name="Grafik 7" descr="Ein Bild, das Text, Cartoon, Zeichnung, Briefumschlag enthält.&#10;&#10;Automatisch generierte Beschreibung">
            <a:extLst>
              <a:ext uri="{FF2B5EF4-FFF2-40B4-BE49-F238E27FC236}">
                <a16:creationId xmlns:a16="http://schemas.microsoft.com/office/drawing/2014/main" id="{30BD3AA4-F1AC-114F-8BA9-ADB744507B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DD2015-B56E-2843-8C2D-92062F360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Kreis, Briefumschlag enthält.&#10;&#10;Automatisch generierte Beschreibung">
            <a:extLst>
              <a:ext uri="{FF2B5EF4-FFF2-40B4-BE49-F238E27FC236}">
                <a16:creationId xmlns:a16="http://schemas.microsoft.com/office/drawing/2014/main" id="{20252B2A-3119-F84D-B701-04311889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17A647-98B7-4978-BBF3-8ADEBF114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0EFEC-AA10-46CD-8D22-155DDEF47619}" type="datetimeFigureOut">
              <a:rPr lang="de-DE" smtClean="0"/>
              <a:t>19.02.24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FC416-B0FD-4B27-AA81-E875A99B4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22406D-46D2-4982-96D2-1A458FF23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37D3-73AD-4CD6-B7DB-CDC899EEA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5.jpeg"/><Relationship Id="rId3" Type="http://schemas.openxmlformats.org/officeDocument/2006/relationships/image" Target="../media/image38.jpeg"/><Relationship Id="rId7" Type="http://schemas.openxmlformats.org/officeDocument/2006/relationships/image" Target="../media/image29.jpeg"/><Relationship Id="rId12" Type="http://schemas.openxmlformats.org/officeDocument/2006/relationships/image" Target="../media/image4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4.jpeg"/><Relationship Id="rId5" Type="http://schemas.openxmlformats.org/officeDocument/2006/relationships/image" Target="../media/image19.jpeg"/><Relationship Id="rId10" Type="http://schemas.openxmlformats.org/officeDocument/2006/relationships/image" Target="../media/image43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Relationship Id="rId1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25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9C9619-A3B9-4AF0-BD79-2F7A91721E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64000" y="2192400"/>
            <a:ext cx="10784081" cy="484502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Veredelung mit leckeren Zutaten, Dips oder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Toppings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sorgt für das besondere Extra,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 Individualität und eine höhere Wertigkeit. Dabei sollte in jedem Fall auf eine Balance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Individualität und Mainstream geachtet werden!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endParaRPr lang="de-DE" sz="4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de-DE" sz="1600" b="1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 sind: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Snack- und Ernährungstrends (z. B.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Flexitarier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Trends,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fachliche Newsletter Infos wie z. B.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newsletter@blmedien.de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Snack Saucen wie z. B. HOMANN „Holland Classic Style“, „Paprika Frischkäse“ und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„Joghurt Knoblauch“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Dressings wie z. B. HOMANN „Joghurt“ oder „Honig Senf“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Snacks nach Möglichkeit kalt und warm anbieten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de-DE" sz="4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Zeitfaktor beachten: z. B. beim Erwärmen von Snacks in der Mittagszeit max. 1,5 Min.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de-DE" sz="16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2CE0880-6D6E-0A46-8EDE-134682CC4C10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10256119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>
              <a:solidFill>
                <a:srgbClr val="166A66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Es lebe der kleine, feine Unterschied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06703CC-9DDF-D441-A16B-A74489EBF886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GESCHMACK ENTSCHEIDET</a:t>
            </a:r>
          </a:p>
        </p:txBody>
      </p:sp>
    </p:spTree>
    <p:extLst>
      <p:ext uri="{BB962C8B-B14F-4D97-AF65-F5344CB8AC3E}">
        <p14:creationId xmlns:p14="http://schemas.microsoft.com/office/powerpoint/2010/main" val="361575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ED5EC82-4915-184B-95E6-3322C2EC2F45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GESCHMACK ENTSCHEIDET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13A05C7-E3B3-F047-8168-62D1F9A9420A}"/>
              </a:ext>
            </a:extLst>
          </p:cNvPr>
          <p:cNvSpPr txBox="1">
            <a:spLocks/>
          </p:cNvSpPr>
          <p:nvPr/>
        </p:nvSpPr>
        <p:spPr>
          <a:xfrm>
            <a:off x="4777483" y="1379993"/>
            <a:ext cx="6342427" cy="88947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sz="700" dirty="0"/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rgbClr val="166A66"/>
                </a:solidFill>
              </a:rPr>
              <a:t>„Guten Geschmack kann man lernen.“</a:t>
            </a:r>
            <a:br>
              <a:rPr lang="de-DE" b="1" dirty="0">
                <a:solidFill>
                  <a:srgbClr val="166A66"/>
                </a:solidFill>
              </a:rPr>
            </a:br>
            <a:r>
              <a:rPr lang="de-DE" sz="900" dirty="0">
                <a:solidFill>
                  <a:srgbClr val="166A66"/>
                </a:solidFill>
              </a:rPr>
              <a:t>Paul </a:t>
            </a:r>
            <a:r>
              <a:rPr lang="de-DE" sz="900" dirty="0" err="1">
                <a:solidFill>
                  <a:srgbClr val="166A66"/>
                </a:solidFill>
              </a:rPr>
              <a:t>Schibler</a:t>
            </a:r>
            <a:r>
              <a:rPr lang="de-DE" sz="900" dirty="0">
                <a:solidFill>
                  <a:srgbClr val="166A66"/>
                </a:solidFill>
              </a:rPr>
              <a:t>, Schweizer Aphoristiker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4E15CA1-F5CA-1049-8D28-24A0E7342DC5}"/>
              </a:ext>
            </a:extLst>
          </p:cNvPr>
          <p:cNvSpPr txBox="1">
            <a:spLocks/>
          </p:cNvSpPr>
          <p:nvPr/>
        </p:nvSpPr>
        <p:spPr>
          <a:xfrm>
            <a:off x="2664000" y="2192400"/>
            <a:ext cx="7862751" cy="45701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 die schönste Präsentation kann nicht darüber hinwegtäuschen,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 der Geschmack ausschlaggebend ist.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sz="4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sz="1600" b="1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Deshalb ist zu beachten: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Zutaten auswählen, die sich gegenseitig bereichern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Zubereitung und Optik von unabhängigen Personen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beurteilen lassen, Kriterien sind z. B.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Geschmack und Harmonie der Zutaten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Aussehen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Verzehrfreundlichkeit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Zutaten und Mengenangaben festlegen und immer genau einhalten</a:t>
            </a:r>
          </a:p>
        </p:txBody>
      </p:sp>
      <p:pic>
        <p:nvPicPr>
          <p:cNvPr id="11" name="Bild 2" descr="shutterstock_368733029.jpg">
            <a:extLst>
              <a:ext uri="{FF2B5EF4-FFF2-40B4-BE49-F238E27FC236}">
                <a16:creationId xmlns:a16="http://schemas.microsoft.com/office/drawing/2014/main" id="{FC880795-3CF7-284E-B539-633B4B2CC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"/>
          <a:stretch>
            <a:fillRect/>
          </a:stretch>
        </p:blipFill>
        <p:spPr bwMode="auto">
          <a:xfrm>
            <a:off x="8983409" y="3066429"/>
            <a:ext cx="2341850" cy="30442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2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167532B-54E0-384F-94C0-6CA8A87DC374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KOMFORTABEL VERPACKEN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695074B-F3D1-364A-A5B6-88F916B7C4F2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2808263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>
              <a:solidFill>
                <a:srgbClr val="166A66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Mit den Kunden denken!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C5C1CE9-11DE-8447-8497-E00B949262FA}"/>
              </a:ext>
            </a:extLst>
          </p:cNvPr>
          <p:cNvSpPr txBox="1">
            <a:spLocks/>
          </p:cNvSpPr>
          <p:nvPr/>
        </p:nvSpPr>
        <p:spPr>
          <a:xfrm>
            <a:off x="2664000" y="2192400"/>
            <a:ext cx="8609883" cy="45701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will, dass ein Snack-Käufer wiederkommt, muss bis zum finalen Konsum –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 „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– mitdenken. Hier ist eine funktionale Mehrweg-Verpackung wichtig,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unterschiedlichste Aufgaben erfüllen kann: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de-DE" sz="4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sorgt dafür, dass das Produkt einfach mitgenommen werden kann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schützt das Produkt vor Verunreinigung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hilft dabei, das Produkt länger richtig temperiert zu halten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unterstützt beim Snack-Verzehr (z. B. weniger kleckern)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kann als Werbeträger fungieren und die Bekanntheit steigern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de-DE" sz="7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Umweltverträglichkeit und Nachhaltigkeit achten! Das kommt beim Kunden gut an!</a:t>
            </a:r>
          </a:p>
        </p:txBody>
      </p:sp>
    </p:spTree>
    <p:extLst>
      <p:ext uri="{BB962C8B-B14F-4D97-AF65-F5344CB8AC3E}">
        <p14:creationId xmlns:p14="http://schemas.microsoft.com/office/powerpoint/2010/main" val="99814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7582E4-E908-4EE6-AD76-C760E2C73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360" y="354414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sz="2000">
              <a:solidFill>
                <a:srgbClr val="1F2A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Grafik 22" descr="\\bcepefs01\MTX$\AWS\BVP_Down\Webshoppictures\447081.jpg">
            <a:extLst>
              <a:ext uri="{FF2B5EF4-FFF2-40B4-BE49-F238E27FC236}">
                <a16:creationId xmlns:a16="http://schemas.microsoft.com/office/drawing/2014/main" id="{2250A85C-AFA9-DE4E-BC8A-DD99CAA3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04" y="4389438"/>
            <a:ext cx="1223382" cy="12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 descr="\\bcepefs01\MTX$\AWS\BVP_Down\Webshoppictures\445771.jpg">
            <a:extLst>
              <a:ext uri="{FF2B5EF4-FFF2-40B4-BE49-F238E27FC236}">
                <a16:creationId xmlns:a16="http://schemas.microsoft.com/office/drawing/2014/main" id="{522B2F29-EC55-584C-BBDC-EFB85A46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09" y="4519282"/>
            <a:ext cx="1089464" cy="108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2A0EE993-951D-8249-87F8-0E6526CF88CC}"/>
              </a:ext>
            </a:extLst>
          </p:cNvPr>
          <p:cNvGrpSpPr/>
          <p:nvPr/>
        </p:nvGrpSpPr>
        <p:grpSpPr>
          <a:xfrm>
            <a:off x="1565373" y="2969271"/>
            <a:ext cx="10087163" cy="2894493"/>
            <a:chOff x="424845" y="2969271"/>
            <a:chExt cx="10087163" cy="2894493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439FB8A3-3A63-E94E-AD40-5ABFD9BCE193}"/>
                </a:ext>
              </a:extLst>
            </p:cNvPr>
            <p:cNvGrpSpPr/>
            <p:nvPr/>
          </p:nvGrpSpPr>
          <p:grpSpPr>
            <a:xfrm>
              <a:off x="424845" y="2969271"/>
              <a:ext cx="2529538" cy="2894493"/>
              <a:chOff x="424845" y="2979585"/>
              <a:chExt cx="2529538" cy="2894493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EAD4BA18-B4A7-45A3-AF47-57CCBF013513}"/>
                  </a:ext>
                </a:extLst>
              </p:cNvPr>
              <p:cNvSpPr/>
              <p:nvPr/>
            </p:nvSpPr>
            <p:spPr bwMode="auto">
              <a:xfrm>
                <a:off x="424845" y="2979585"/>
                <a:ext cx="2500510" cy="2775735"/>
              </a:xfrm>
              <a:prstGeom prst="rect">
                <a:avLst/>
              </a:prstGeom>
              <a:noFill/>
              <a:ln w="9525">
                <a:solidFill>
                  <a:srgbClr val="073374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>
                  <a:ln>
                    <a:noFill/>
                  </a:ln>
                  <a:solidFill>
                    <a:srgbClr val="1F2A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ＭＳ Ｐゴシック" charset="0"/>
                </a:endParaRPr>
              </a:p>
            </p:txBody>
          </p: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3DE141BD-A8D1-46F4-AE2E-0302E1E8DF39}"/>
                  </a:ext>
                </a:extLst>
              </p:cNvPr>
              <p:cNvSpPr txBox="1"/>
              <p:nvPr/>
            </p:nvSpPr>
            <p:spPr>
              <a:xfrm>
                <a:off x="449535" y="2979587"/>
                <a:ext cx="65434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>
                    <a:solidFill>
                      <a:srgbClr val="F29323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Papier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FCCD9BB-1663-4A15-95B6-8B49A74D16D0}"/>
                  </a:ext>
                </a:extLst>
              </p:cNvPr>
              <p:cNvSpPr txBox="1"/>
              <p:nvPr/>
            </p:nvSpPr>
            <p:spPr>
              <a:xfrm>
                <a:off x="449535" y="3233579"/>
                <a:ext cx="2209259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bedruckt / </a:t>
                </a:r>
                <a:r>
                  <a:rPr lang="de-DE" sz="1200" b="0" dirty="0" err="1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unbedruckt</a:t>
                </a:r>
                <a:endParaRPr lang="de-DE" sz="12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beschichtet / </a:t>
                </a:r>
                <a:r>
                  <a:rPr lang="de-DE" sz="1200" b="0" dirty="0" err="1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unbeschichtet</a:t>
                </a:r>
                <a:endParaRPr lang="de-DE" sz="12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FSC-Zertifizierung möglich</a:t>
                </a:r>
              </a:p>
              <a:p>
                <a:pPr marL="171450" indent="-171450">
                  <a:buFont typeface="Arial"/>
                  <a:buChar char="•"/>
                </a:pPr>
                <a:endParaRPr lang="de-DE" sz="120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Produktbeispiele:</a:t>
                </a:r>
              </a:p>
            </p:txBody>
          </p:sp>
          <p:pic>
            <p:nvPicPr>
              <p:cNvPr id="17" name="Grafik 16" descr="http://d213yzj61vi89h.cloudfront.net/Bunzl-BVP-Site/images/3XL/27795.jpg">
                <a:extLst>
                  <a:ext uri="{FF2B5EF4-FFF2-40B4-BE49-F238E27FC236}">
                    <a16:creationId xmlns:a16="http://schemas.microsoft.com/office/drawing/2014/main" id="{D9BCF3F6-A4BA-7A47-8DC3-B75461A68A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57" t="17205" r="15417" b="15719"/>
              <a:stretch/>
            </p:blipFill>
            <p:spPr bwMode="auto">
              <a:xfrm>
                <a:off x="538981" y="4247417"/>
                <a:ext cx="862349" cy="783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Grafik 17" descr="http://d213yzj61vi89h.cloudfront.net/Bunzl-BVP-Site/images/3XL/25349.jpg">
                <a:extLst>
                  <a:ext uri="{FF2B5EF4-FFF2-40B4-BE49-F238E27FC236}">
                    <a16:creationId xmlns:a16="http://schemas.microsoft.com/office/drawing/2014/main" id="{E8027FA2-2EE6-D54D-B116-907666611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637"/>
              <a:stretch/>
            </p:blipFill>
            <p:spPr bwMode="auto">
              <a:xfrm>
                <a:off x="510639" y="4687503"/>
                <a:ext cx="1317202" cy="1032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Grafik 18" descr="http://d213yzj61vi89h.cloudfront.net/Bunzl-BVP-Site/images/3XL/66402.jpg">
                <a:extLst>
                  <a:ext uri="{FF2B5EF4-FFF2-40B4-BE49-F238E27FC236}">
                    <a16:creationId xmlns:a16="http://schemas.microsoft.com/office/drawing/2014/main" id="{BCD93B3C-89B4-9547-B7F2-D20D2F095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04" t="14832" r="23440" b="19360"/>
              <a:stretch/>
            </p:blipFill>
            <p:spPr bwMode="auto">
              <a:xfrm>
                <a:off x="1383982" y="4220245"/>
                <a:ext cx="764652" cy="881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Grafik 19" descr="http://d213yzj61vi89h.cloudfront.net/Bunzl-BVP-Site/images/3XL/27002.jpg">
                <a:extLst>
                  <a:ext uri="{FF2B5EF4-FFF2-40B4-BE49-F238E27FC236}">
                    <a16:creationId xmlns:a16="http://schemas.microsoft.com/office/drawing/2014/main" id="{70666A94-43D2-9544-8A1E-576EA6EDE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8095" y="4757790"/>
                <a:ext cx="1116288" cy="1116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2FD6A3B0-D83F-7F4A-A1BD-B5128CD66A55}"/>
                </a:ext>
              </a:extLst>
            </p:cNvPr>
            <p:cNvGrpSpPr/>
            <p:nvPr/>
          </p:nvGrpSpPr>
          <p:grpSpPr>
            <a:xfrm>
              <a:off x="7897117" y="2969271"/>
              <a:ext cx="2614891" cy="2831937"/>
              <a:chOff x="7897117" y="2970887"/>
              <a:chExt cx="2614891" cy="2831937"/>
            </a:xfrm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EC6BC9BA-BEB5-4774-AC91-02E17B87707C}"/>
                  </a:ext>
                </a:extLst>
              </p:cNvPr>
              <p:cNvSpPr/>
              <p:nvPr/>
            </p:nvSpPr>
            <p:spPr bwMode="auto">
              <a:xfrm>
                <a:off x="8028330" y="2970887"/>
                <a:ext cx="2470837" cy="2784437"/>
              </a:xfrm>
              <a:prstGeom prst="rect">
                <a:avLst/>
              </a:prstGeom>
              <a:noFill/>
              <a:ln w="9525">
                <a:solidFill>
                  <a:srgbClr val="073374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>
                  <a:ln>
                    <a:noFill/>
                  </a:ln>
                  <a:solidFill>
                    <a:srgbClr val="1F2A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ＭＳ Ｐゴシック" charset="0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91EE3E20-2DD3-4613-9144-701BAD4E09C3}"/>
                  </a:ext>
                </a:extLst>
              </p:cNvPr>
              <p:cNvSpPr txBox="1"/>
              <p:nvPr/>
            </p:nvSpPr>
            <p:spPr>
              <a:xfrm>
                <a:off x="8060298" y="2971788"/>
                <a:ext cx="238998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>
                    <a:solidFill>
                      <a:srgbClr val="F29323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Kunststoff (Recyclingfähig)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8CD7CA6-3359-4596-A1D5-99A3B6D4A4E9}"/>
                  </a:ext>
                </a:extLst>
              </p:cNvPr>
              <p:cNvSpPr txBox="1"/>
              <p:nvPr/>
            </p:nvSpPr>
            <p:spPr>
              <a:xfrm>
                <a:off x="8060298" y="3224757"/>
                <a:ext cx="245171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Bevorzugt PET oder- </a:t>
                </a:r>
                <a:r>
                  <a:rPr lang="de-DE" sz="1200" b="0" dirty="0" err="1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rPET</a:t>
                </a: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transparent, weiß &amp; schwarz erhältlich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Über Banderole „</a:t>
                </a:r>
                <a:r>
                  <a:rPr lang="de-DE" sz="1200" dirty="0" err="1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Mehrweg</a:t>
                </a:r>
                <a:r>
                  <a:rPr lang="de-DE" sz="120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“ kommunizierbar</a:t>
                </a:r>
                <a:endParaRPr lang="de-DE" sz="12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6" name="Grafik 25" descr="http://d213yzj61vi89h.cloudfront.net/Bunzl-BVP-Site/images/3XL/460271.jpg">
                <a:extLst>
                  <a:ext uri="{FF2B5EF4-FFF2-40B4-BE49-F238E27FC236}">
                    <a16:creationId xmlns:a16="http://schemas.microsoft.com/office/drawing/2014/main" id="{472F70E9-8121-3D41-9340-CF5116D0B0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6300" y="4278627"/>
                <a:ext cx="1084811" cy="1084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Grafik 26" descr="http://d213yzj61vi89h.cloudfront.net/Bunzl-BVP-Site/images/3XL/46286.jpg">
                <a:extLst>
                  <a:ext uri="{FF2B5EF4-FFF2-40B4-BE49-F238E27FC236}">
                    <a16:creationId xmlns:a16="http://schemas.microsoft.com/office/drawing/2014/main" id="{4F77BC81-2AFF-254C-93DB-54ECE88F07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4680" y="4937883"/>
                <a:ext cx="864941" cy="864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Grafik 27" descr="http://d213yzj61vi89h.cloudfront.net/Bunzl-BVP-Site/images/3XL/41318.jpg">
                <a:extLst>
                  <a:ext uri="{FF2B5EF4-FFF2-40B4-BE49-F238E27FC236}">
                    <a16:creationId xmlns:a16="http://schemas.microsoft.com/office/drawing/2014/main" id="{8640F5CB-DF7B-B14D-A8EB-CF3B803B27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7117" y="4555425"/>
                <a:ext cx="1198533" cy="1198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Grafik 28" descr="http://d213yzj61vi89h.cloudfront.net/Bunzl-BVP-Site/images/3XL/41316.jpg">
                <a:extLst>
                  <a:ext uri="{FF2B5EF4-FFF2-40B4-BE49-F238E27FC236}">
                    <a16:creationId xmlns:a16="http://schemas.microsoft.com/office/drawing/2014/main" id="{E322FFCD-68FD-7846-8481-86893B0F2E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2702" y="4955147"/>
                <a:ext cx="812051" cy="812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D3EB17E1-6CC5-4140-A4DF-4830909E25F3}"/>
                </a:ext>
              </a:extLst>
            </p:cNvPr>
            <p:cNvGrpSpPr/>
            <p:nvPr/>
          </p:nvGrpSpPr>
          <p:grpSpPr>
            <a:xfrm>
              <a:off x="2978317" y="2969271"/>
              <a:ext cx="2487588" cy="2775737"/>
              <a:chOff x="3022442" y="2979586"/>
              <a:chExt cx="2487588" cy="2775737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71AB2CE-D8E5-44F3-B975-3AC2422C412F}"/>
                  </a:ext>
                </a:extLst>
              </p:cNvPr>
              <p:cNvSpPr/>
              <p:nvPr/>
            </p:nvSpPr>
            <p:spPr bwMode="auto">
              <a:xfrm>
                <a:off x="3035418" y="2979586"/>
                <a:ext cx="2412667" cy="2775737"/>
              </a:xfrm>
              <a:prstGeom prst="rect">
                <a:avLst/>
              </a:prstGeom>
              <a:noFill/>
              <a:ln w="9525">
                <a:solidFill>
                  <a:srgbClr val="073374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>
                  <a:ln>
                    <a:noFill/>
                  </a:ln>
                  <a:solidFill>
                    <a:srgbClr val="1F2A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ＭＳ Ｐゴシック" charset="0"/>
                </a:endParaRP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4D2A313-EED5-4E63-A47C-0029D1104E74}"/>
                  </a:ext>
                </a:extLst>
              </p:cNvPr>
              <p:cNvSpPr txBox="1"/>
              <p:nvPr/>
            </p:nvSpPr>
            <p:spPr>
              <a:xfrm>
                <a:off x="3022442" y="2979588"/>
                <a:ext cx="78611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>
                    <a:solidFill>
                      <a:srgbClr val="F29323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Pappe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B29ABB42-5A93-4506-83B3-97E8CA323F1A}"/>
                  </a:ext>
                </a:extLst>
              </p:cNvPr>
              <p:cNvSpPr txBox="1"/>
              <p:nvPr/>
            </p:nvSpPr>
            <p:spPr>
              <a:xfrm>
                <a:off x="3022442" y="3232977"/>
                <a:ext cx="2477208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Perforation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Flüssigkeits- bzw. Fettdicht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Behandlung</a:t>
                </a:r>
              </a:p>
              <a:p>
                <a:pPr marL="171450" indent="-171450">
                  <a:buFont typeface="Arial"/>
                  <a:buChar char="•"/>
                </a:pPr>
                <a:endParaRPr lang="de-DE" sz="120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Produktbeispiele:</a:t>
                </a:r>
              </a:p>
            </p:txBody>
          </p:sp>
          <p:pic>
            <p:nvPicPr>
              <p:cNvPr id="30" name="Grafik 29" descr="http://d213yzj61vi89h.cloudfront.net/Bunzl-BVP-Site/images/3XL/402601.jpg">
                <a:extLst>
                  <a:ext uri="{FF2B5EF4-FFF2-40B4-BE49-F238E27FC236}">
                    <a16:creationId xmlns:a16="http://schemas.microsoft.com/office/drawing/2014/main" id="{BF44C46C-6C44-E74B-90A5-6CE8622DE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24" t="20576" r="8225" b="25142"/>
              <a:stretch/>
            </p:blipFill>
            <p:spPr bwMode="auto">
              <a:xfrm>
                <a:off x="3166832" y="5092799"/>
                <a:ext cx="728389" cy="486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Grafik 30" descr="http://d213yzj61vi89h.cloudfront.net/Bunzl-BVP-Site/images/3XL/29542.jpg">
                <a:extLst>
                  <a:ext uri="{FF2B5EF4-FFF2-40B4-BE49-F238E27FC236}">
                    <a16:creationId xmlns:a16="http://schemas.microsoft.com/office/drawing/2014/main" id="{4C4105E0-EB4D-8944-A7A9-F7EDD36B23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545" y="4340686"/>
                <a:ext cx="854692" cy="851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Grafik 31" descr="http://d213yzj61vi89h.cloudfront.net/Bunzl-BVP-Site/images/3XL/46179.jpg">
                <a:extLst>
                  <a:ext uri="{FF2B5EF4-FFF2-40B4-BE49-F238E27FC236}">
                    <a16:creationId xmlns:a16="http://schemas.microsoft.com/office/drawing/2014/main" id="{903CD53E-8A26-BA4A-B692-D191AEC2CA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8516" y="4194224"/>
                <a:ext cx="885575" cy="885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Grafik 32" descr="http://d213yzj61vi89h.cloudfront.net/Bunzl-BVP-Site/images/3XL/29049.jpg">
                <a:extLst>
                  <a:ext uri="{FF2B5EF4-FFF2-40B4-BE49-F238E27FC236}">
                    <a16:creationId xmlns:a16="http://schemas.microsoft.com/office/drawing/2014/main" id="{9FE02744-F378-C64A-8C46-F27F325CC7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8" t="27632" r="2105" b="27895"/>
              <a:stretch/>
            </p:blipFill>
            <p:spPr bwMode="auto">
              <a:xfrm>
                <a:off x="3880535" y="5273717"/>
                <a:ext cx="852429" cy="400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Grafik 33" descr="http://d213yzj61vi89h.cloudfront.net/Bunzl-BVP-Site/images/3XL/29221.jpg">
                <a:extLst>
                  <a:ext uri="{FF2B5EF4-FFF2-40B4-BE49-F238E27FC236}">
                    <a16:creationId xmlns:a16="http://schemas.microsoft.com/office/drawing/2014/main" id="{0B8CCC73-6C6A-0D49-9E9B-C11A3FD78B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6373" y="4781058"/>
                <a:ext cx="485540" cy="485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Grafik 34" descr="http://d213yzj61vi89h.cloudfront.net/Bunzl-BVP-Site/images/3XL/418011.jpg">
                <a:extLst>
                  <a:ext uri="{FF2B5EF4-FFF2-40B4-BE49-F238E27FC236}">
                    <a16:creationId xmlns:a16="http://schemas.microsoft.com/office/drawing/2014/main" id="{628D9F44-C93F-904D-94B4-8039559699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9836" y="4995008"/>
                <a:ext cx="720194" cy="720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Grafik 35" descr="http://d213yzj61vi89h.cloudfront.net/Bunzl-BVP-Site/images/3XL/29547.jpg">
                <a:extLst>
                  <a:ext uri="{FF2B5EF4-FFF2-40B4-BE49-F238E27FC236}">
                    <a16:creationId xmlns:a16="http://schemas.microsoft.com/office/drawing/2014/main" id="{01BEC6A0-D49C-3044-96F7-CAE8324EF6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85" t="32257" r="25630" b="19719"/>
              <a:stretch/>
            </p:blipFill>
            <p:spPr bwMode="auto">
              <a:xfrm>
                <a:off x="4630100" y="4325336"/>
                <a:ext cx="720194" cy="623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48238EAD-3CD9-2F4E-B759-97DA8A0231DF}"/>
                </a:ext>
              </a:extLst>
            </p:cNvPr>
            <p:cNvGrpSpPr/>
            <p:nvPr/>
          </p:nvGrpSpPr>
          <p:grpSpPr>
            <a:xfrm>
              <a:off x="5489839" y="2969271"/>
              <a:ext cx="2383345" cy="2776515"/>
              <a:chOff x="5531242" y="2969271"/>
              <a:chExt cx="2383345" cy="2776515"/>
            </a:xfrm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F747C529-A7EE-468B-8E2E-E00C46B41552}"/>
                  </a:ext>
                </a:extLst>
              </p:cNvPr>
              <p:cNvSpPr/>
              <p:nvPr/>
            </p:nvSpPr>
            <p:spPr bwMode="auto">
              <a:xfrm>
                <a:off x="5550409" y="2969271"/>
                <a:ext cx="2364178" cy="2776515"/>
              </a:xfrm>
              <a:prstGeom prst="rect">
                <a:avLst/>
              </a:prstGeom>
              <a:noFill/>
              <a:ln w="9525">
                <a:solidFill>
                  <a:srgbClr val="073374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>
                  <a:ln>
                    <a:noFill/>
                  </a:ln>
                  <a:solidFill>
                    <a:srgbClr val="1F2A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ＭＳ Ｐゴシック" charset="0"/>
                </a:endParaRP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9DF0D05-844A-4A4D-81FF-28878E486C66}"/>
                  </a:ext>
                </a:extLst>
              </p:cNvPr>
              <p:cNvSpPr txBox="1"/>
              <p:nvPr/>
            </p:nvSpPr>
            <p:spPr>
              <a:xfrm>
                <a:off x="5531242" y="2970887"/>
                <a:ext cx="23777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>
                    <a:solidFill>
                      <a:srgbClr val="F29323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Holz, Bambus, Palmblatt</a:t>
                </a: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69F5CE7-8880-4352-9E79-A507DE562F0B}"/>
                  </a:ext>
                </a:extLst>
              </p:cNvPr>
              <p:cNvSpPr txBox="1"/>
              <p:nvPr/>
            </p:nvSpPr>
            <p:spPr>
              <a:xfrm>
                <a:off x="5534431" y="3232679"/>
                <a:ext cx="135966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Produktbeispiele:</a:t>
                </a:r>
              </a:p>
            </p:txBody>
          </p:sp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70F08304-D79A-E040-9011-1B3DB21682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01940" y="3777325"/>
                <a:ext cx="1460147" cy="588967"/>
              </a:xfrm>
              <a:prstGeom prst="rect">
                <a:avLst/>
              </a:prstGeom>
            </p:spPr>
          </p:pic>
          <p:pic>
            <p:nvPicPr>
              <p:cNvPr id="22" name="Grafik 21" descr="\\bcepefs01\MTX$\AWS\BVP_Down\Webshoppictures\445781.jpg">
                <a:extLst>
                  <a:ext uri="{FF2B5EF4-FFF2-40B4-BE49-F238E27FC236}">
                    <a16:creationId xmlns:a16="http://schemas.microsoft.com/office/drawing/2014/main" id="{235A705E-041D-AF4A-842C-364F72E7C9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4766" y="4532322"/>
                <a:ext cx="1090390" cy="1057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5" name="Titel 1">
            <a:extLst>
              <a:ext uri="{FF2B5EF4-FFF2-40B4-BE49-F238E27FC236}">
                <a16:creationId xmlns:a16="http://schemas.microsoft.com/office/drawing/2014/main" id="{D73252AA-ED90-3E49-9051-EF1AE9770AAD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KOMFORTABEL VERPACKEN</a:t>
            </a:r>
          </a:p>
        </p:txBody>
      </p:sp>
      <p:sp>
        <p:nvSpPr>
          <p:cNvPr id="46" name="Inhaltsplatzhalter 2">
            <a:extLst>
              <a:ext uri="{FF2B5EF4-FFF2-40B4-BE49-F238E27FC236}">
                <a16:creationId xmlns:a16="http://schemas.microsoft.com/office/drawing/2014/main" id="{796801EE-EE4E-F943-B690-C018EDB438A8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116566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>
              <a:solidFill>
                <a:srgbClr val="166A66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Entscheidungshilfe für die richtige Verpackung:</a:t>
            </a:r>
          </a:p>
        </p:txBody>
      </p:sp>
      <p:sp>
        <p:nvSpPr>
          <p:cNvPr id="47" name="Inhaltsplatzhalter 2">
            <a:extLst>
              <a:ext uri="{FF2B5EF4-FFF2-40B4-BE49-F238E27FC236}">
                <a16:creationId xmlns:a16="http://schemas.microsoft.com/office/drawing/2014/main" id="{85D4AA06-8208-A34E-9800-4174C02E9B81}"/>
              </a:ext>
            </a:extLst>
          </p:cNvPr>
          <p:cNvSpPr txBox="1">
            <a:spLocks/>
          </p:cNvSpPr>
          <p:nvPr/>
        </p:nvSpPr>
        <p:spPr>
          <a:xfrm>
            <a:off x="2664000" y="2415421"/>
            <a:ext cx="1910091" cy="4959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sz="1600" b="1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Das Material:</a:t>
            </a:r>
          </a:p>
        </p:txBody>
      </p:sp>
    </p:spTree>
    <p:extLst>
      <p:ext uri="{BB962C8B-B14F-4D97-AF65-F5344CB8AC3E}">
        <p14:creationId xmlns:p14="http://schemas.microsoft.com/office/powerpoint/2010/main" val="131314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B2931A5-4ECA-714B-9B4F-4F0305512936}"/>
              </a:ext>
            </a:extLst>
          </p:cNvPr>
          <p:cNvGrpSpPr/>
          <p:nvPr/>
        </p:nvGrpSpPr>
        <p:grpSpPr>
          <a:xfrm>
            <a:off x="1156539" y="3047706"/>
            <a:ext cx="10614900" cy="2411658"/>
            <a:chOff x="424800" y="2980800"/>
            <a:chExt cx="10614900" cy="2411658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FE85FE71-D602-944F-8D6B-19DA29C0A114}"/>
                </a:ext>
              </a:extLst>
            </p:cNvPr>
            <p:cNvGrpSpPr/>
            <p:nvPr/>
          </p:nvGrpSpPr>
          <p:grpSpPr>
            <a:xfrm>
              <a:off x="424800" y="2980800"/>
              <a:ext cx="2384091" cy="2357658"/>
              <a:chOff x="424800" y="2980800"/>
              <a:chExt cx="2384091" cy="2357658"/>
            </a:xfrm>
          </p:grpSpPr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C0A060D-E6A5-413D-8C09-8644964B7C0F}"/>
                  </a:ext>
                </a:extLst>
              </p:cNvPr>
              <p:cNvSpPr/>
              <p:nvPr/>
            </p:nvSpPr>
            <p:spPr bwMode="auto">
              <a:xfrm>
                <a:off x="424800" y="2980800"/>
                <a:ext cx="2384091" cy="2357658"/>
              </a:xfrm>
              <a:prstGeom prst="rect">
                <a:avLst/>
              </a:prstGeom>
              <a:noFill/>
              <a:ln w="9525">
                <a:solidFill>
                  <a:srgbClr val="073374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3600" b="0" i="0" u="none" strike="noStrike" cap="none" normalizeH="0" baseline="0">
                  <a:ln>
                    <a:noFill/>
                  </a:ln>
                  <a:solidFill>
                    <a:srgbClr val="1F2A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ＭＳ Ｐゴシック" charset="0"/>
                </a:endParaRPr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3F0F2ED-85DC-44C3-BFE8-4A259118C298}"/>
                  </a:ext>
                </a:extLst>
              </p:cNvPr>
              <p:cNvSpPr txBox="1"/>
              <p:nvPr/>
            </p:nvSpPr>
            <p:spPr>
              <a:xfrm>
                <a:off x="450000" y="3015575"/>
                <a:ext cx="118333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>
                    <a:solidFill>
                      <a:srgbClr val="F29323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Heiße Snacks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52741FC-113F-4F0F-8424-7E2067643E7B}"/>
                  </a:ext>
                </a:extLst>
              </p:cNvPr>
              <p:cNvSpPr txBox="1"/>
              <p:nvPr/>
            </p:nvSpPr>
            <p:spPr>
              <a:xfrm>
                <a:off x="450000" y="3267575"/>
                <a:ext cx="2162772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Ideal ist ...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doppelwandiges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Material für anhaltende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Frische und damit der 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Snack lange heiß bleibt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Verschluss mit Abriss-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 err="1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perforation</a:t>
                </a:r>
                <a:endParaRPr lang="de-DE" sz="12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hochwertig und hygienisch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lebensmittelechte 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Bedruckung</a:t>
                </a: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2031BE3-482E-CE49-8210-4FFA49B7FB01}"/>
                </a:ext>
              </a:extLst>
            </p:cNvPr>
            <p:cNvGrpSpPr/>
            <p:nvPr/>
          </p:nvGrpSpPr>
          <p:grpSpPr>
            <a:xfrm>
              <a:off x="5936158" y="2980800"/>
              <a:ext cx="2532681" cy="2411658"/>
              <a:chOff x="5907600" y="2980800"/>
              <a:chExt cx="2532681" cy="2411658"/>
            </a:xfrm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1F5450B-2035-49B0-8DED-F27BD16CD4DC}"/>
                  </a:ext>
                </a:extLst>
              </p:cNvPr>
              <p:cNvSpPr/>
              <p:nvPr/>
            </p:nvSpPr>
            <p:spPr bwMode="auto">
              <a:xfrm>
                <a:off x="5907600" y="2980800"/>
                <a:ext cx="2532681" cy="2358364"/>
              </a:xfrm>
              <a:prstGeom prst="rect">
                <a:avLst/>
              </a:prstGeom>
              <a:noFill/>
              <a:ln w="9525">
                <a:solidFill>
                  <a:srgbClr val="073374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3600" b="0" i="0" u="none" strike="noStrike" cap="none" normalizeH="0" baseline="0">
                  <a:ln>
                    <a:noFill/>
                  </a:ln>
                  <a:solidFill>
                    <a:srgbClr val="1F2A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ＭＳ Ｐゴシック" charset="0"/>
                </a:endParaRP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2D95768-5A42-4DC8-AAE6-E6692C75533A}"/>
                  </a:ext>
                </a:extLst>
              </p:cNvPr>
              <p:cNvSpPr txBox="1"/>
              <p:nvPr/>
            </p:nvSpPr>
            <p:spPr>
              <a:xfrm>
                <a:off x="5907600" y="3016800"/>
                <a:ext cx="197573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err="1">
                    <a:solidFill>
                      <a:srgbClr val="F29323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Wraps</a:t>
                </a:r>
                <a:r>
                  <a:rPr lang="de-DE" sz="1200" b="1" dirty="0">
                    <a:solidFill>
                      <a:srgbClr val="F29323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&amp; Stangensnacks</a:t>
                </a: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66997F82-66EB-4848-BAFC-675680D805F7}"/>
                  </a:ext>
                </a:extLst>
              </p:cNvPr>
              <p:cNvSpPr txBox="1"/>
              <p:nvPr/>
            </p:nvSpPr>
            <p:spPr>
              <a:xfrm>
                <a:off x="5907600" y="3268800"/>
                <a:ext cx="2248821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Eignung als Vorverpackung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Formhaltend und für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Stehzeiten geeignet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Sichtfenster oder Teilbarkeit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des Snacks für die 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Präsentation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Zum </a:t>
                </a:r>
                <a:r>
                  <a:rPr lang="de-DE" sz="1200" b="0" dirty="0" err="1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kleckerfreien</a:t>
                </a: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Verzehr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Schnelle Handhabbarkeit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Lebensmittelechte 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Bedruckung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Fettdicht</a:t>
                </a:r>
              </a:p>
            </p:txBody>
          </p: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E72ACABE-0C01-6742-8F9A-E438223CE088}"/>
                </a:ext>
              </a:extLst>
            </p:cNvPr>
            <p:cNvGrpSpPr/>
            <p:nvPr/>
          </p:nvGrpSpPr>
          <p:grpSpPr>
            <a:xfrm>
              <a:off x="3008853" y="2980800"/>
              <a:ext cx="2727343" cy="2357658"/>
              <a:chOff x="3024000" y="2980800"/>
              <a:chExt cx="2727343" cy="2357658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CEE7E67-2D28-42E7-BD10-A4BEB095C50F}"/>
                  </a:ext>
                </a:extLst>
              </p:cNvPr>
              <p:cNvSpPr/>
              <p:nvPr/>
            </p:nvSpPr>
            <p:spPr bwMode="auto">
              <a:xfrm>
                <a:off x="3034800" y="2980800"/>
                <a:ext cx="2638986" cy="2357658"/>
              </a:xfrm>
              <a:prstGeom prst="rect">
                <a:avLst/>
              </a:prstGeom>
              <a:noFill/>
              <a:ln w="9525">
                <a:solidFill>
                  <a:srgbClr val="073374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3600" b="0" i="0" u="none" strike="noStrike" cap="none" normalizeH="0" baseline="0">
                  <a:ln>
                    <a:noFill/>
                  </a:ln>
                  <a:solidFill>
                    <a:srgbClr val="1F2A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ＭＳ Ｐゴシック" charset="0"/>
                </a:endParaRPr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2B23C74-B2F7-443B-8D1B-D13D4006BAF5}"/>
                  </a:ext>
                </a:extLst>
              </p:cNvPr>
              <p:cNvSpPr txBox="1"/>
              <p:nvPr/>
            </p:nvSpPr>
            <p:spPr>
              <a:xfrm>
                <a:off x="3024000" y="3016800"/>
                <a:ext cx="105028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>
                    <a:solidFill>
                      <a:srgbClr val="F29323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Stulle &amp; Co.</a:t>
                </a: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402B33F2-EB61-4D41-824A-CE4D29E8093E}"/>
                  </a:ext>
                </a:extLst>
              </p:cNvPr>
              <p:cNvSpPr txBox="1"/>
              <p:nvPr/>
            </p:nvSpPr>
            <p:spPr>
              <a:xfrm>
                <a:off x="3024000" y="3268800"/>
                <a:ext cx="2727343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Sollte „</a:t>
                </a:r>
                <a:r>
                  <a:rPr lang="de-DE" sz="1200" b="0" dirty="0" err="1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handmade</a:t>
                </a: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“ Eindruck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verstärken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Muss fettdicht sein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Idealerweise als Zubereitungs-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 err="1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unterlage</a:t>
                </a: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geeignet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Mit attraktiver Gesamtoptik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Idealerweise mit Tropfschutz-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lasche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Lebensmittelechte 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Bedruckung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2980B17D-5404-AA43-890D-E13EEB43ED18}"/>
                </a:ext>
              </a:extLst>
            </p:cNvPr>
            <p:cNvGrpSpPr/>
            <p:nvPr/>
          </p:nvGrpSpPr>
          <p:grpSpPr>
            <a:xfrm>
              <a:off x="8668800" y="2980800"/>
              <a:ext cx="2370900" cy="2339065"/>
              <a:chOff x="8668800" y="2980800"/>
              <a:chExt cx="2370900" cy="2339065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526CC307-40D3-42B9-863E-0C2D8F08A4AF}"/>
                  </a:ext>
                </a:extLst>
              </p:cNvPr>
              <p:cNvSpPr/>
              <p:nvPr/>
            </p:nvSpPr>
            <p:spPr bwMode="auto">
              <a:xfrm>
                <a:off x="8668800" y="2980800"/>
                <a:ext cx="2265562" cy="2339065"/>
              </a:xfrm>
              <a:prstGeom prst="rect">
                <a:avLst/>
              </a:prstGeom>
              <a:noFill/>
              <a:ln w="9525">
                <a:solidFill>
                  <a:srgbClr val="073374"/>
                </a:solidFill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3600" b="0" i="0" u="none" strike="noStrike" cap="none" normalizeH="0" baseline="0">
                  <a:ln>
                    <a:noFill/>
                  </a:ln>
                  <a:solidFill>
                    <a:srgbClr val="1F2A4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ＭＳ Ｐゴシック" charset="0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4121637-1011-4732-8DF5-7F4856851884}"/>
                  </a:ext>
                </a:extLst>
              </p:cNvPr>
              <p:cNvSpPr txBox="1"/>
              <p:nvPr/>
            </p:nvSpPr>
            <p:spPr>
              <a:xfrm>
                <a:off x="8668800" y="3016800"/>
                <a:ext cx="68800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>
                    <a:solidFill>
                      <a:srgbClr val="F29323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Burger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AF4EA9A5-8498-4579-B9E9-C517E891B680}"/>
                  </a:ext>
                </a:extLst>
              </p:cNvPr>
              <p:cNvSpPr txBox="1"/>
              <p:nvPr/>
            </p:nvSpPr>
            <p:spPr>
              <a:xfrm>
                <a:off x="8668800" y="3268800"/>
                <a:ext cx="2370900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Verzehr muss aus der 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Verpackung möglich sein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 err="1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Burgerbelag</a:t>
                </a: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sollte durch 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Einstecktasche gesichert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bleiben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Fettdicht</a:t>
                </a: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Für hygienischen Verzehr </a:t>
                </a:r>
                <a:b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aus dem </a:t>
                </a:r>
                <a:r>
                  <a:rPr lang="de-DE" sz="1200" b="0" dirty="0" err="1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Bag</a:t>
                </a:r>
                <a:endParaRPr lang="de-DE" sz="12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de-DE" sz="1200" b="0" dirty="0">
                    <a:solidFill>
                      <a:srgbClr val="1F2A4D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Lebensmittelechte Bedruckung</a:t>
                </a:r>
              </a:p>
            </p:txBody>
          </p:sp>
        </p:grpSp>
      </p:grpSp>
      <p:sp>
        <p:nvSpPr>
          <p:cNvPr id="25" name="Titel 1">
            <a:extLst>
              <a:ext uri="{FF2B5EF4-FFF2-40B4-BE49-F238E27FC236}">
                <a16:creationId xmlns:a16="http://schemas.microsoft.com/office/drawing/2014/main" id="{428D54C5-9BA7-324F-B13B-175A0D144871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KOMFORTABEL VERPACKEN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35D9E87F-9F29-D348-AB84-7C5ABCBEBC4D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116566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>
              <a:solidFill>
                <a:srgbClr val="166A66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Entscheidungshilfe für die richtige Verpackung: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D549D231-375B-AE4B-A0D2-2BB964CE35BB}"/>
              </a:ext>
            </a:extLst>
          </p:cNvPr>
          <p:cNvSpPr txBox="1">
            <a:spLocks/>
          </p:cNvSpPr>
          <p:nvPr/>
        </p:nvSpPr>
        <p:spPr>
          <a:xfrm>
            <a:off x="2664000" y="2415421"/>
            <a:ext cx="2220234" cy="4959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sz="1600" b="1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Die Funktionalität:</a:t>
            </a:r>
          </a:p>
        </p:txBody>
      </p:sp>
    </p:spTree>
    <p:extLst>
      <p:ext uri="{BB962C8B-B14F-4D97-AF65-F5344CB8AC3E}">
        <p14:creationId xmlns:p14="http://schemas.microsoft.com/office/powerpoint/2010/main" val="288578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D24814-6985-48D6-A810-1AA76D7D30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64001" y="2192400"/>
            <a:ext cx="9334712" cy="168822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 bei Mehrweg-Verpackungen auf Umweltverträglichkeit und Nachhaltigkeit achten.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kommt beim Kunden gut an!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Mögliche nachhaltige Rohstoffe sind: Papier, Pappe, Bagasse,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rPET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Palmblatt, Holz,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Gras, Bambus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ung 1">
            <a:extLst>
              <a:ext uri="{FF2B5EF4-FFF2-40B4-BE49-F238E27FC236}">
                <a16:creationId xmlns:a16="http://schemas.microsoft.com/office/drawing/2014/main" id="{72C15926-4463-41A8-A3AA-50F6532A0777}"/>
              </a:ext>
            </a:extLst>
          </p:cNvPr>
          <p:cNvGrpSpPr/>
          <p:nvPr/>
        </p:nvGrpSpPr>
        <p:grpSpPr>
          <a:xfrm>
            <a:off x="1926601" y="4126422"/>
            <a:ext cx="9678481" cy="1180101"/>
            <a:chOff x="775112" y="3430800"/>
            <a:chExt cx="7731952" cy="942760"/>
          </a:xfrm>
        </p:grpSpPr>
        <p:pic>
          <p:nvPicPr>
            <p:cNvPr id="5" name="Grafik 5">
              <a:extLst>
                <a:ext uri="{FF2B5EF4-FFF2-40B4-BE49-F238E27FC236}">
                  <a16:creationId xmlns:a16="http://schemas.microsoft.com/office/drawing/2014/main" id="{A4311897-FEB3-4B65-8723-FC7B14141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12" y="3432172"/>
              <a:ext cx="3732228" cy="941388"/>
            </a:xfrm>
            <a:prstGeom prst="rect">
              <a:avLst/>
            </a:prstGeom>
            <a:noFill/>
            <a:ln>
              <a:noFill/>
            </a:ln>
            <a:effectLst>
              <a:outerShdw blurRad="54991" dist="18034" dir="54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4">
              <a:extLst>
                <a:ext uri="{FF2B5EF4-FFF2-40B4-BE49-F238E27FC236}">
                  <a16:creationId xmlns:a16="http://schemas.microsoft.com/office/drawing/2014/main" id="{785CE39F-00CA-407F-8FFD-66EC45980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986" y="3430800"/>
              <a:ext cx="3693078" cy="939600"/>
            </a:xfrm>
            <a:prstGeom prst="rect">
              <a:avLst/>
            </a:prstGeom>
            <a:noFill/>
            <a:ln>
              <a:noFill/>
            </a:ln>
            <a:effectLst>
              <a:outerShdw blurRad="54991" dist="18034" dir="54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5A8BC6CB-D7E3-EE41-ABDB-5A282231A3A4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KOMFORTABEL VERPACKEN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D0AA89C-4764-D140-A56E-71A152B917B9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116566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>
              <a:solidFill>
                <a:srgbClr val="166A66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Nützliche Tipps:</a:t>
            </a:r>
          </a:p>
        </p:txBody>
      </p:sp>
    </p:spTree>
    <p:extLst>
      <p:ext uri="{BB962C8B-B14F-4D97-AF65-F5344CB8AC3E}">
        <p14:creationId xmlns:p14="http://schemas.microsoft.com/office/powerpoint/2010/main" val="46849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2712855-8BDA-DE4A-9084-975A05DAB8DD}"/>
              </a:ext>
            </a:extLst>
          </p:cNvPr>
          <p:cNvGrpSpPr/>
          <p:nvPr/>
        </p:nvGrpSpPr>
        <p:grpSpPr>
          <a:xfrm>
            <a:off x="2200314" y="1777136"/>
            <a:ext cx="2551308" cy="840440"/>
            <a:chOff x="494179" y="1779826"/>
            <a:chExt cx="2551308" cy="84044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FC36E7B-AE2A-4093-8FB8-2601CC1513EE}"/>
                </a:ext>
              </a:extLst>
            </p:cNvPr>
            <p:cNvSpPr/>
            <p:nvPr/>
          </p:nvSpPr>
          <p:spPr>
            <a:xfrm>
              <a:off x="925200" y="1805290"/>
              <a:ext cx="2120287" cy="789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 err="1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Wrap</a:t>
              </a: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 / Tortilla-Cup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Pappe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Beschichtung:    PE</a:t>
              </a:r>
              <a:endParaRPr lang="de-DE" sz="1050" b="0" dirty="0">
                <a:solidFill>
                  <a:srgbClr val="1F2A4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Grafik 13" descr="http://d213yzj61vi89h.cloudfront.net/Bunzl-BVP-Site/images/3XL/29221.jpg">
              <a:extLst>
                <a:ext uri="{FF2B5EF4-FFF2-40B4-BE49-F238E27FC236}">
                  <a16:creationId xmlns:a16="http://schemas.microsoft.com/office/drawing/2014/main" id="{9B284928-1255-8B49-85E1-2AA399E69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79" y="1779826"/>
              <a:ext cx="840440" cy="84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4E1A70D-B9D8-394C-85A4-3F2D03D616AD}"/>
              </a:ext>
            </a:extLst>
          </p:cNvPr>
          <p:cNvGrpSpPr/>
          <p:nvPr/>
        </p:nvGrpSpPr>
        <p:grpSpPr>
          <a:xfrm>
            <a:off x="772960" y="2831767"/>
            <a:ext cx="3494855" cy="840439"/>
            <a:chOff x="494179" y="2988000"/>
            <a:chExt cx="3494855" cy="840439"/>
          </a:xfrm>
        </p:grpSpPr>
        <p:pic>
          <p:nvPicPr>
            <p:cNvPr id="15" name="Grafik 14" descr="http://d213yzj61vi89h.cloudfront.net/Bunzl-BVP-Site/images/3XL/29370.jpg">
              <a:extLst>
                <a:ext uri="{FF2B5EF4-FFF2-40B4-BE49-F238E27FC236}">
                  <a16:creationId xmlns:a16="http://schemas.microsoft.com/office/drawing/2014/main" id="{797DE2E5-9FFB-7A4C-9E73-9D8377BC9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79" y="2988000"/>
              <a:ext cx="840439" cy="84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4B781180-0B5D-C44F-B479-E332322A5142}"/>
                </a:ext>
              </a:extLst>
            </p:cNvPr>
            <p:cNvSpPr/>
            <p:nvPr/>
          </p:nvSpPr>
          <p:spPr>
            <a:xfrm>
              <a:off x="925200" y="3134651"/>
              <a:ext cx="3063834" cy="547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 err="1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Bagel</a:t>
              </a: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-Pack</a:t>
              </a:r>
              <a:r>
                <a:rPr lang="de-DE" sz="1050" b="1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 braun-weiß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Kraftpapier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55A54E7-D9BC-F84D-9D27-EDBAD1C8FAC1}"/>
              </a:ext>
            </a:extLst>
          </p:cNvPr>
          <p:cNvGrpSpPr/>
          <p:nvPr/>
        </p:nvGrpSpPr>
        <p:grpSpPr>
          <a:xfrm>
            <a:off x="772960" y="3953782"/>
            <a:ext cx="3494855" cy="1104306"/>
            <a:chOff x="494179" y="4058922"/>
            <a:chExt cx="3494855" cy="1104306"/>
          </a:xfrm>
        </p:grpSpPr>
        <p:pic>
          <p:nvPicPr>
            <p:cNvPr id="16" name="Grafik 15" descr="http://d213yzj61vi89h.cloudfront.net/Bunzl-BVP-Site/images/3XL/29357.jpg">
              <a:extLst>
                <a:ext uri="{FF2B5EF4-FFF2-40B4-BE49-F238E27FC236}">
                  <a16:creationId xmlns:a16="http://schemas.microsoft.com/office/drawing/2014/main" id="{3A688FFA-FC12-4948-9702-EB7A01AE03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4179" y="4058922"/>
              <a:ext cx="839126" cy="110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B9E1CEC-3D3E-EF48-8DF0-1012A5147AF2}"/>
                </a:ext>
              </a:extLst>
            </p:cNvPr>
            <p:cNvSpPr/>
            <p:nvPr/>
          </p:nvSpPr>
          <p:spPr>
            <a:xfrm>
              <a:off x="925200" y="4337507"/>
              <a:ext cx="3063834" cy="547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Sandwich-Box</a:t>
              </a:r>
              <a:r>
                <a:rPr lang="de-DE" sz="1050" b="1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mit Sichtfenster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Kraftpapier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6B1CEA9-E9EC-1F43-BA67-6F1269B15B2D}"/>
              </a:ext>
            </a:extLst>
          </p:cNvPr>
          <p:cNvGrpSpPr/>
          <p:nvPr/>
        </p:nvGrpSpPr>
        <p:grpSpPr>
          <a:xfrm>
            <a:off x="772960" y="5339665"/>
            <a:ext cx="3494855" cy="841578"/>
            <a:chOff x="494179" y="5409740"/>
            <a:chExt cx="3494855" cy="841578"/>
          </a:xfrm>
        </p:grpSpPr>
        <p:pic>
          <p:nvPicPr>
            <p:cNvPr id="17" name="Grafik 16" descr="http://d213yzj61vi89h.cloudfront.net/Bunzl-BVP-Site/images/3XL/27795.jpg">
              <a:extLst>
                <a:ext uri="{FF2B5EF4-FFF2-40B4-BE49-F238E27FC236}">
                  <a16:creationId xmlns:a16="http://schemas.microsoft.com/office/drawing/2014/main" id="{567E7825-5AC7-994C-8F49-AAE30E2FB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79" y="5409740"/>
              <a:ext cx="841578" cy="84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4735665-7BAC-304C-AA67-E2EF46AF8B40}"/>
                </a:ext>
              </a:extLst>
            </p:cNvPr>
            <p:cNvSpPr/>
            <p:nvPr/>
          </p:nvSpPr>
          <p:spPr>
            <a:xfrm>
              <a:off x="925200" y="5556961"/>
              <a:ext cx="3063834" cy="547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Snacktasche</a:t>
              </a:r>
              <a:r>
                <a:rPr lang="de-DE" sz="1050" b="1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mit Wellenrand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Papier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D90F06-8F38-7F42-9C78-65B3DC7221A1}"/>
              </a:ext>
            </a:extLst>
          </p:cNvPr>
          <p:cNvGrpSpPr/>
          <p:nvPr/>
        </p:nvGrpSpPr>
        <p:grpSpPr>
          <a:xfrm>
            <a:off x="4883392" y="1777657"/>
            <a:ext cx="3355315" cy="839399"/>
            <a:chOff x="4392000" y="1776156"/>
            <a:chExt cx="3355315" cy="839399"/>
          </a:xfrm>
        </p:grpSpPr>
        <p:pic>
          <p:nvPicPr>
            <p:cNvPr id="21" name="Grafik 20" descr="http://d213yzj61vi89h.cloudfront.net/Bunzl-BVP-Site/images/3XL/49914.jpg">
              <a:extLst>
                <a:ext uri="{FF2B5EF4-FFF2-40B4-BE49-F238E27FC236}">
                  <a16:creationId xmlns:a16="http://schemas.microsoft.com/office/drawing/2014/main" id="{76024C60-EBB2-9E44-8140-C4973C9F6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000" y="1776156"/>
              <a:ext cx="842400" cy="83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3E1D95F3-B93E-7F43-89F0-E4492D2EFA8B}"/>
                </a:ext>
              </a:extLst>
            </p:cNvPr>
            <p:cNvSpPr/>
            <p:nvPr/>
          </p:nvSpPr>
          <p:spPr>
            <a:xfrm>
              <a:off x="4831200" y="1922287"/>
              <a:ext cx="2916115" cy="547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Snacktasche</a:t>
              </a:r>
              <a:r>
                <a:rPr lang="de-DE" sz="1050" b="1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de-DE" sz="105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2-seitig offen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  Kraftpapier, fettdicht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3B3DC6-9C74-5746-8041-4EE8667D1909}"/>
              </a:ext>
            </a:extLst>
          </p:cNvPr>
          <p:cNvGrpSpPr/>
          <p:nvPr/>
        </p:nvGrpSpPr>
        <p:grpSpPr>
          <a:xfrm>
            <a:off x="4883392" y="2901842"/>
            <a:ext cx="3503034" cy="842400"/>
            <a:chOff x="4392000" y="2936027"/>
            <a:chExt cx="3503034" cy="842400"/>
          </a:xfrm>
        </p:grpSpPr>
        <p:pic>
          <p:nvPicPr>
            <p:cNvPr id="22" name="Grafik 21" descr="http://d213yzj61vi89h.cloudfront.net/Bunzl-BVP-Site/images/3XL/46179.jpg">
              <a:extLst>
                <a:ext uri="{FF2B5EF4-FFF2-40B4-BE49-F238E27FC236}">
                  <a16:creationId xmlns:a16="http://schemas.microsoft.com/office/drawing/2014/main" id="{DCD81DBD-89FD-F040-805C-E3DBA822C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000" y="2936027"/>
              <a:ext cx="842400" cy="84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82EDA6F6-4DF7-C246-9401-D905B1442806}"/>
                </a:ext>
              </a:extLst>
            </p:cNvPr>
            <p:cNvSpPr/>
            <p:nvPr/>
          </p:nvSpPr>
          <p:spPr>
            <a:xfrm>
              <a:off x="4831200" y="2962471"/>
              <a:ext cx="3063834" cy="789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Salatschale</a:t>
              </a:r>
              <a:r>
                <a:rPr lang="de-DE" sz="1050" b="1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mit PET-Deckel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  Kraftpapier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Beschichtung:      PLA</a:t>
              </a:r>
              <a:endParaRPr lang="de-DE" sz="1050" b="0" dirty="0">
                <a:solidFill>
                  <a:srgbClr val="1F2A4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4EAE0A4-33E1-684C-8085-E7E780C6746C}"/>
              </a:ext>
            </a:extLst>
          </p:cNvPr>
          <p:cNvGrpSpPr/>
          <p:nvPr/>
        </p:nvGrpSpPr>
        <p:grpSpPr>
          <a:xfrm>
            <a:off x="4883392" y="4154810"/>
            <a:ext cx="3503034" cy="842400"/>
            <a:chOff x="4392000" y="4150880"/>
            <a:chExt cx="3503034" cy="842400"/>
          </a:xfrm>
        </p:grpSpPr>
        <p:pic>
          <p:nvPicPr>
            <p:cNvPr id="23" name="Grafik 22" descr="http://d213yzj61vi89h.cloudfront.net/Bunzl-BVP-Site/images/3XL/29542.jpg">
              <a:extLst>
                <a:ext uri="{FF2B5EF4-FFF2-40B4-BE49-F238E27FC236}">
                  <a16:creationId xmlns:a16="http://schemas.microsoft.com/office/drawing/2014/main" id="{31D9303F-64D9-0943-B076-EE36ACB00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000" y="4150880"/>
              <a:ext cx="842400" cy="84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7006F9BC-F7F6-334C-8EC8-E0DE58248E40}"/>
                </a:ext>
              </a:extLst>
            </p:cNvPr>
            <p:cNvSpPr/>
            <p:nvPr/>
          </p:nvSpPr>
          <p:spPr>
            <a:xfrm>
              <a:off x="4831200" y="4177324"/>
              <a:ext cx="3063834" cy="789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Suppenbecher</a:t>
              </a:r>
              <a:r>
                <a:rPr lang="de-DE" sz="1050" b="1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mit Deckel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  Karton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Beschichtung:      PLA</a:t>
              </a:r>
              <a:endParaRPr lang="de-DE" sz="1050" b="0" dirty="0">
                <a:solidFill>
                  <a:srgbClr val="1F2A4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9D601C0-35C5-8341-847F-52A2FA3ABFC3}"/>
              </a:ext>
            </a:extLst>
          </p:cNvPr>
          <p:cNvGrpSpPr/>
          <p:nvPr/>
        </p:nvGrpSpPr>
        <p:grpSpPr>
          <a:xfrm>
            <a:off x="4883392" y="5409740"/>
            <a:ext cx="3503034" cy="842400"/>
            <a:chOff x="4392000" y="5410800"/>
            <a:chExt cx="3503034" cy="842400"/>
          </a:xfrm>
        </p:grpSpPr>
        <p:pic>
          <p:nvPicPr>
            <p:cNvPr id="24" name="Grafik 23" descr="http://d213yzj61vi89h.cloudfront.net/Bunzl-BVP-Site/images/3XL/401811.jpg">
              <a:extLst>
                <a:ext uri="{FF2B5EF4-FFF2-40B4-BE49-F238E27FC236}">
                  <a16:creationId xmlns:a16="http://schemas.microsoft.com/office/drawing/2014/main" id="{DBA5D19E-19B0-924E-BE96-0CB9A4926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000" y="5410800"/>
              <a:ext cx="842400" cy="84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A9FDDBA5-AA93-A447-AB46-480EC094F750}"/>
                </a:ext>
              </a:extLst>
            </p:cNvPr>
            <p:cNvSpPr/>
            <p:nvPr/>
          </p:nvSpPr>
          <p:spPr>
            <a:xfrm>
              <a:off x="4831200" y="5558432"/>
              <a:ext cx="3063834" cy="547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Pappteller</a:t>
              </a:r>
              <a:endParaRPr lang="de-DE" sz="1050" dirty="0">
                <a:solidFill>
                  <a:srgbClr val="F293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  Kraftpapier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7A2400B-F9A0-2B42-9704-638F35C40053}"/>
              </a:ext>
            </a:extLst>
          </p:cNvPr>
          <p:cNvGrpSpPr/>
          <p:nvPr/>
        </p:nvGrpSpPr>
        <p:grpSpPr>
          <a:xfrm>
            <a:off x="8615799" y="1776156"/>
            <a:ext cx="3327157" cy="842400"/>
            <a:chOff x="8258966" y="1781104"/>
            <a:chExt cx="3327157" cy="842400"/>
          </a:xfrm>
        </p:grpSpPr>
        <p:pic>
          <p:nvPicPr>
            <p:cNvPr id="27" name="Grafik 26" descr="http://d213yzj61vi89h.cloudfront.net/Bunzl-BVP-Site/images/3XL/66402.jpg">
              <a:extLst>
                <a:ext uri="{FF2B5EF4-FFF2-40B4-BE49-F238E27FC236}">
                  <a16:creationId xmlns:a16="http://schemas.microsoft.com/office/drawing/2014/main" id="{848E526E-F56D-7C46-A34C-B99135964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966" y="1781104"/>
              <a:ext cx="842400" cy="84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CE64358D-A533-FD4E-84A9-45AAAC429B0C}"/>
                </a:ext>
              </a:extLst>
            </p:cNvPr>
            <p:cNvSpPr/>
            <p:nvPr/>
          </p:nvSpPr>
          <p:spPr>
            <a:xfrm>
              <a:off x="8676000" y="1928736"/>
              <a:ext cx="2910123" cy="547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Graspapier-Tüte</a:t>
              </a:r>
              <a:endParaRPr lang="de-DE" sz="1050" dirty="0">
                <a:solidFill>
                  <a:srgbClr val="F293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Graspapier, fettdicht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D06DAD43-A09F-1741-897D-9B62AF50563C}"/>
              </a:ext>
            </a:extLst>
          </p:cNvPr>
          <p:cNvGrpSpPr/>
          <p:nvPr/>
        </p:nvGrpSpPr>
        <p:grpSpPr>
          <a:xfrm>
            <a:off x="8615799" y="2901842"/>
            <a:ext cx="3082022" cy="842400"/>
            <a:chOff x="8258966" y="2940975"/>
            <a:chExt cx="3082022" cy="842400"/>
          </a:xfrm>
        </p:grpSpPr>
        <p:pic>
          <p:nvPicPr>
            <p:cNvPr id="28" name="Grafik 27" descr="http://d213yzj61vi89h.cloudfront.net/Bunzl-BVP-Site/images/3XL/41910.jpg">
              <a:extLst>
                <a:ext uri="{FF2B5EF4-FFF2-40B4-BE49-F238E27FC236}">
                  <a16:creationId xmlns:a16="http://schemas.microsoft.com/office/drawing/2014/main" id="{DCBE52D1-9FC8-3F46-AA16-3D7905316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966" y="2940975"/>
              <a:ext cx="842400" cy="84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90EC62EF-5187-464A-B703-D9FD7E33707E}"/>
                </a:ext>
              </a:extLst>
            </p:cNvPr>
            <p:cNvSpPr/>
            <p:nvPr/>
          </p:nvSpPr>
          <p:spPr>
            <a:xfrm>
              <a:off x="8676000" y="2967419"/>
              <a:ext cx="2664988" cy="789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Kaffeebecher</a:t>
              </a:r>
              <a:endParaRPr lang="de-DE" sz="1050" dirty="0">
                <a:solidFill>
                  <a:srgbClr val="F293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Graspapier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Beschichtung:    PLA</a:t>
              </a:r>
              <a:endParaRPr lang="de-DE" sz="1050" b="0" dirty="0">
                <a:solidFill>
                  <a:srgbClr val="1F2A4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EAC1BAA2-F0E0-BE4F-B402-5B8EF5BFFAB9}"/>
              </a:ext>
            </a:extLst>
          </p:cNvPr>
          <p:cNvGrpSpPr/>
          <p:nvPr/>
        </p:nvGrpSpPr>
        <p:grpSpPr>
          <a:xfrm>
            <a:off x="8615799" y="4154810"/>
            <a:ext cx="3082022" cy="842400"/>
            <a:chOff x="8258966" y="4208400"/>
            <a:chExt cx="3082022" cy="842400"/>
          </a:xfrm>
        </p:grpSpPr>
        <p:pic>
          <p:nvPicPr>
            <p:cNvPr id="29" name="Grafik 28" descr="http://d213yzj61vi89h.cloudfront.net/Bunzl-BVP-Site/images/3XL/49809.jpg">
              <a:extLst>
                <a:ext uri="{FF2B5EF4-FFF2-40B4-BE49-F238E27FC236}">
                  <a16:creationId xmlns:a16="http://schemas.microsoft.com/office/drawing/2014/main" id="{35033320-36AE-2841-BD64-636B84D1F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966" y="4208400"/>
              <a:ext cx="842400" cy="84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21B99D7D-2B31-2145-BF86-37CFA1DF41E4}"/>
                </a:ext>
              </a:extLst>
            </p:cNvPr>
            <p:cNvSpPr/>
            <p:nvPr/>
          </p:nvSpPr>
          <p:spPr>
            <a:xfrm>
              <a:off x="8676000" y="4356032"/>
              <a:ext cx="2664988" cy="547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Trinkbecherhalter</a:t>
              </a:r>
              <a:endParaRPr lang="de-DE" sz="1050" dirty="0">
                <a:solidFill>
                  <a:srgbClr val="F293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Holzschliff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94751DE-E93A-B14E-9BD4-8A0901258232}"/>
              </a:ext>
            </a:extLst>
          </p:cNvPr>
          <p:cNvGrpSpPr/>
          <p:nvPr/>
        </p:nvGrpSpPr>
        <p:grpSpPr>
          <a:xfrm>
            <a:off x="8250342" y="5409740"/>
            <a:ext cx="3447479" cy="1208223"/>
            <a:chOff x="7893509" y="5410800"/>
            <a:chExt cx="3447479" cy="1208223"/>
          </a:xfrm>
        </p:grpSpPr>
        <p:pic>
          <p:nvPicPr>
            <p:cNvPr id="30" name="Grafik 29" descr="http://d213yzj61vi89h.cloudfront.net/Bunzl-BVP-Site/images/3XL/41318.jpg">
              <a:extLst>
                <a:ext uri="{FF2B5EF4-FFF2-40B4-BE49-F238E27FC236}">
                  <a16:creationId xmlns:a16="http://schemas.microsoft.com/office/drawing/2014/main" id="{CDFE0FF5-1338-4843-84F1-0D41525B6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966" y="5410800"/>
              <a:ext cx="842400" cy="84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Grafik 30" descr="http://d213yzj61vi89h.cloudfront.net/Bunzl-BVP-Site/images/3XL/41316.jpg">
              <a:extLst>
                <a:ext uri="{FF2B5EF4-FFF2-40B4-BE49-F238E27FC236}">
                  <a16:creationId xmlns:a16="http://schemas.microsoft.com/office/drawing/2014/main" id="{609CBD37-B5B5-2C49-9085-4454BDF69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509" y="6034305"/>
              <a:ext cx="584718" cy="584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158CCBE4-A98F-1942-98A3-12500C493A8D}"/>
                </a:ext>
              </a:extLst>
            </p:cNvPr>
            <p:cNvSpPr/>
            <p:nvPr/>
          </p:nvSpPr>
          <p:spPr>
            <a:xfrm>
              <a:off x="8676000" y="5558432"/>
              <a:ext cx="2664988" cy="547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1" dirty="0">
                  <a:solidFill>
                    <a:srgbClr val="F29323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Clear Cup </a:t>
              </a:r>
              <a:r>
                <a:rPr lang="de-DE" sz="105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mit Domdeckel</a:t>
              </a:r>
            </a:p>
            <a:p>
              <a:pPr marL="742950" lvl="1" indent="-285750" eaLnBrk="1" hangingPunct="1">
                <a:lnSpc>
                  <a:spcPct val="150000"/>
                </a:lnSpc>
                <a:defRPr/>
              </a:pPr>
              <a:r>
                <a:rPr lang="de-DE" sz="105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Material:             </a:t>
              </a:r>
              <a:r>
                <a:rPr lang="de-DE" sz="1050" b="0" dirty="0" err="1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rPET</a:t>
              </a:r>
              <a:endParaRPr lang="de-DE" sz="1050" b="0" dirty="0">
                <a:solidFill>
                  <a:srgbClr val="1F2A4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itel 1">
            <a:extLst>
              <a:ext uri="{FF2B5EF4-FFF2-40B4-BE49-F238E27FC236}">
                <a16:creationId xmlns:a16="http://schemas.microsoft.com/office/drawing/2014/main" id="{57BF760E-004E-8748-A6D5-47BF92FA3723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KOMFORTABEL VERPACKEN</a:t>
            </a:r>
          </a:p>
        </p:txBody>
      </p:sp>
    </p:spTree>
    <p:extLst>
      <p:ext uri="{BB962C8B-B14F-4D97-AF65-F5344CB8AC3E}">
        <p14:creationId xmlns:p14="http://schemas.microsoft.com/office/powerpoint/2010/main" val="89495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5F51F8-EC9A-4FF6-98C2-DA7D6960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145" y="361225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7EA1702F-9279-4955-BC57-446DBCD1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807" y="2956615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6D8E711F-8042-6846-BDF1-6E5B34E8E46F}"/>
              </a:ext>
            </a:extLst>
          </p:cNvPr>
          <p:cNvSpPr txBox="1">
            <a:spLocks/>
          </p:cNvSpPr>
          <p:nvPr/>
        </p:nvSpPr>
        <p:spPr>
          <a:xfrm>
            <a:off x="2664000" y="15948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Beachten Sie auch unsere Tipps zu: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625DF03-341E-B243-B366-45F8FB566BA0}"/>
              </a:ext>
            </a:extLst>
          </p:cNvPr>
          <p:cNvGrpSpPr/>
          <p:nvPr/>
        </p:nvGrpSpPr>
        <p:grpSpPr>
          <a:xfrm>
            <a:off x="5377364" y="2908749"/>
            <a:ext cx="1440000" cy="1771941"/>
            <a:chOff x="5499336" y="3117099"/>
            <a:chExt cx="1440000" cy="1771941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D17BFA0-A836-F441-B22F-99A94C4D8B3B}"/>
                </a:ext>
              </a:extLst>
            </p:cNvPr>
            <p:cNvSpPr txBox="1"/>
            <p:nvPr/>
          </p:nvSpPr>
          <p:spPr>
            <a:xfrm>
              <a:off x="5604424" y="4581263"/>
              <a:ext cx="1229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Idee &amp; Name</a:t>
              </a: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0AE5989-02BF-2045-AC58-2A7436E58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336" y="3117099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E20D497-5449-FD4E-A2C9-7B1C3D5263C7}"/>
              </a:ext>
            </a:extLst>
          </p:cNvPr>
          <p:cNvGrpSpPr/>
          <p:nvPr/>
        </p:nvGrpSpPr>
        <p:grpSpPr>
          <a:xfrm>
            <a:off x="2948716" y="2908749"/>
            <a:ext cx="1440000" cy="1771941"/>
            <a:chOff x="2948716" y="3117099"/>
            <a:chExt cx="1440000" cy="1771941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FA3EEF09-E545-BD44-9769-A3DE74F71118}"/>
                </a:ext>
              </a:extLst>
            </p:cNvPr>
            <p:cNvSpPr txBox="1"/>
            <p:nvPr/>
          </p:nvSpPr>
          <p:spPr>
            <a:xfrm>
              <a:off x="3099490" y="4581263"/>
              <a:ext cx="11384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Zubereitung</a:t>
              </a:r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ABED1EC8-75BB-FB4B-8E5C-24DF39A2D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716" y="3117099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28B30E55-224C-918D-09DD-D06142062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29" y="2908749"/>
            <a:ext cx="1440000" cy="14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28AE71B-4BF4-7648-ABB5-2BE450479163}"/>
              </a:ext>
            </a:extLst>
          </p:cNvPr>
          <p:cNvSpPr txBox="1"/>
          <p:nvPr/>
        </p:nvSpPr>
        <p:spPr>
          <a:xfrm>
            <a:off x="8159477" y="4372913"/>
            <a:ext cx="106150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0" dirty="0">
                <a:solidFill>
                  <a:srgbClr val="1F2A4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Kalkulation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1369CACF-E651-EF42-9417-59C63161BB15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VIEL ERFOLG!</a:t>
            </a:r>
          </a:p>
        </p:txBody>
      </p:sp>
    </p:spTree>
    <p:extLst>
      <p:ext uri="{BB962C8B-B14F-4D97-AF65-F5344CB8AC3E}">
        <p14:creationId xmlns:p14="http://schemas.microsoft.com/office/powerpoint/2010/main" val="48771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EFADC67-B358-534C-B665-13A4D7F0E356}"/>
              </a:ext>
            </a:extLst>
          </p:cNvPr>
          <p:cNvSpPr txBox="1">
            <a:spLocks/>
          </p:cNvSpPr>
          <p:nvPr/>
        </p:nvSpPr>
        <p:spPr>
          <a:xfrm>
            <a:off x="0" y="287014"/>
            <a:ext cx="3573517" cy="527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b="1" dirty="0">
                <a:solidFill>
                  <a:srgbClr val="ECD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 AUFGABE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D8AB8-0593-A04D-8327-587247EC4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8" y="815009"/>
            <a:ext cx="1726300" cy="2237106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D237330-179B-A04E-8C29-1B59CA16A262}"/>
              </a:ext>
            </a:extLst>
          </p:cNvPr>
          <p:cNvSpPr txBox="1">
            <a:spLocks/>
          </p:cNvSpPr>
          <p:nvPr/>
        </p:nvSpPr>
        <p:spPr>
          <a:xfrm>
            <a:off x="2649908" y="5220182"/>
            <a:ext cx="9542092" cy="1579943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Snackidee gesünder interpretiert – egal ob vegan, klassisch oder </a:t>
            </a:r>
            <a:r>
              <a:rPr lang="de-DE" sz="1600" dirty="0" err="1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Deiner Kreativität sind keine Grenzen gesetzt!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Alles muss natürlich als kalter oder warmer Snack in eurem Betrieb oder der Berufsfachschule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 einfach zubereitet werden können.</a:t>
            </a:r>
          </a:p>
        </p:txBody>
      </p:sp>
    </p:spTree>
    <p:extLst>
      <p:ext uri="{BB962C8B-B14F-4D97-AF65-F5344CB8AC3E}">
        <p14:creationId xmlns:p14="http://schemas.microsoft.com/office/powerpoint/2010/main" val="324134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38B7A5-F53A-4500-98A1-2BF08B0A9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636" y="318955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E06B130E-90E1-4D61-A783-AD5AFF8C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298" y="2533921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C7DA5D33-C1D4-F645-AAA9-3F5E84D1DE56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DIE BEWERTUNGSKRITERIEN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1C61161-5D01-9346-ABBF-9446C39279E5}"/>
              </a:ext>
            </a:extLst>
          </p:cNvPr>
          <p:cNvSpPr txBox="1"/>
          <p:nvPr/>
        </p:nvSpPr>
        <p:spPr>
          <a:xfrm>
            <a:off x="2310672" y="5463005"/>
            <a:ext cx="9337742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Informationen sollen bei der erfolgreichen SNACK STAR</a:t>
            </a:r>
            <a:r>
              <a:rPr lang="de-DE" sz="1600" b="1" baseline="300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Ideenentwicklung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unterstützen und zur Einbindung in den Unterricht dienen.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24A794A-B630-BC4F-94D3-13877554FBDC}"/>
              </a:ext>
            </a:extLst>
          </p:cNvPr>
          <p:cNvGrpSpPr/>
          <p:nvPr/>
        </p:nvGrpSpPr>
        <p:grpSpPr>
          <a:xfrm>
            <a:off x="2320683" y="2589111"/>
            <a:ext cx="9337742" cy="1772108"/>
            <a:chOff x="2320683" y="2904417"/>
            <a:chExt cx="9337742" cy="1772108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DC24062-E235-9D4E-94B2-094418A060B1}"/>
                </a:ext>
              </a:extLst>
            </p:cNvPr>
            <p:cNvSpPr txBox="1"/>
            <p:nvPr/>
          </p:nvSpPr>
          <p:spPr>
            <a:xfrm>
              <a:off x="2413359" y="4368748"/>
              <a:ext cx="12546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Idee &amp; Name 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F3B6B619-7F19-EA40-9AC2-702B939D56A6}"/>
                </a:ext>
              </a:extLst>
            </p:cNvPr>
            <p:cNvSpPr txBox="1"/>
            <p:nvPr/>
          </p:nvSpPr>
          <p:spPr>
            <a:xfrm>
              <a:off x="10407671" y="4368748"/>
              <a:ext cx="10615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Kalkulation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4B25472-9F24-E04B-B805-8DF53120331B}"/>
                </a:ext>
              </a:extLst>
            </p:cNvPr>
            <p:cNvSpPr txBox="1"/>
            <p:nvPr/>
          </p:nvSpPr>
          <p:spPr>
            <a:xfrm>
              <a:off x="7366889" y="4368748"/>
              <a:ext cx="17684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Optik &amp; Geschmack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17133A80-9BFB-B74C-8134-D0085CCCE686}"/>
                </a:ext>
              </a:extLst>
            </p:cNvPr>
            <p:cNvSpPr txBox="1"/>
            <p:nvPr/>
          </p:nvSpPr>
          <p:spPr>
            <a:xfrm>
              <a:off x="4994560" y="4368748"/>
              <a:ext cx="11384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Zubereitung</a:t>
              </a:r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F0C3AC39-03C8-D141-BCD6-70ECD7D8B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683" y="2904417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6C33BB34-9133-2940-B596-53A48AC23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8425" y="2904417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F2D3C01-011A-F940-B70D-6F8024CEE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786" y="2904417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4AB6BC47-6941-F446-9A03-B2D481452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6" y="2904417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9369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487335F1-732D-E246-A6FD-772A03B34C4B}"/>
              </a:ext>
            </a:extLst>
          </p:cNvPr>
          <p:cNvSpPr txBox="1">
            <a:spLocks/>
          </p:cNvSpPr>
          <p:nvPr/>
        </p:nvSpPr>
        <p:spPr>
          <a:xfrm>
            <a:off x="6778625" y="2641600"/>
            <a:ext cx="5413375" cy="28844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8600" indent="-408600">
              <a:lnSpc>
                <a:spcPct val="150000"/>
              </a:lnSpc>
            </a:pPr>
            <a:endParaRPr lang="de-DE" sz="700" dirty="0">
              <a:solidFill>
                <a:srgbClr val="1F2A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600" indent="-408600">
              <a:lnSpc>
                <a:spcPct val="150000"/>
              </a:lnSpc>
            </a:pPr>
            <a:r>
              <a:rPr lang="de-DE" sz="20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Optische Herausforderung</a:t>
            </a:r>
          </a:p>
          <a:p>
            <a:pPr marL="408600" indent="-408600">
              <a:lnSpc>
                <a:spcPct val="150000"/>
              </a:lnSpc>
            </a:pPr>
            <a:r>
              <a:rPr lang="de-DE" sz="20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Kaufstimulierende Faktoren</a:t>
            </a:r>
          </a:p>
          <a:p>
            <a:pPr marL="408600" indent="-408600">
              <a:lnSpc>
                <a:spcPct val="150000"/>
              </a:lnSpc>
            </a:pPr>
            <a:r>
              <a:rPr lang="de-DE" sz="20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Geschmack entscheidet</a:t>
            </a:r>
          </a:p>
          <a:p>
            <a:pPr marL="408600" indent="-408600">
              <a:lnSpc>
                <a:spcPct val="150000"/>
              </a:lnSpc>
            </a:pPr>
            <a:r>
              <a:rPr lang="de-DE" sz="20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Komfortabel verpacken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69D7FE48-6B56-B647-8110-CF8AB5AD7F35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INHALT</a:t>
            </a:r>
          </a:p>
        </p:txBody>
      </p:sp>
      <p:pic>
        <p:nvPicPr>
          <p:cNvPr id="2" name="Grafik 1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CAEFAE29-D8F8-0C39-C54B-3BA91F460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5" y="2419327"/>
            <a:ext cx="3362513" cy="40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5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9C9619-A3B9-4AF0-BD79-2F7A91721E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7483" y="1379993"/>
            <a:ext cx="6342427" cy="88947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DE" sz="700" dirty="0"/>
          </a:p>
          <a:p>
            <a:pPr marL="0" indent="0" algn="r">
              <a:lnSpc>
                <a:spcPct val="100000"/>
              </a:lnSpc>
              <a:buNone/>
            </a:pPr>
            <a:r>
              <a:rPr lang="de-DE" sz="2400" b="1" dirty="0">
                <a:solidFill>
                  <a:srgbClr val="166A66"/>
                </a:solidFill>
              </a:rPr>
              <a:t>„Nichts ist beständiger als der Wandel.“</a:t>
            </a:r>
            <a:br>
              <a:rPr lang="de-DE" b="1" dirty="0">
                <a:solidFill>
                  <a:srgbClr val="166A66"/>
                </a:solidFill>
              </a:rPr>
            </a:br>
            <a:r>
              <a:rPr lang="de-DE" sz="900" dirty="0">
                <a:solidFill>
                  <a:srgbClr val="166A66"/>
                </a:solidFill>
              </a:rPr>
              <a:t>Charles Darwin, Naturforscher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083C6F-9F52-6A48-85A4-127FFE76D028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OPTISCHE HERAUSFORDERUNG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6E0D1DB-305A-7B42-AE44-D25FBED06387}"/>
              </a:ext>
            </a:extLst>
          </p:cNvPr>
          <p:cNvSpPr txBox="1">
            <a:spLocks/>
          </p:cNvSpPr>
          <p:nvPr/>
        </p:nvSpPr>
        <p:spPr>
          <a:xfrm>
            <a:off x="2664001" y="2192400"/>
            <a:ext cx="9200898" cy="45701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Anforderungen an ein modernes Snack-Angebot ändern sich stetig und steigen kontinuierlich.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de-DE" sz="4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Kunde entscheidet heute je nach Situation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de-DE" sz="4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erlebnisorientiert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genussorientiert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zweckorientiert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nachhaltig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DE" sz="4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das unabhängig von Tageszeiten.</a:t>
            </a:r>
          </a:p>
        </p:txBody>
      </p:sp>
      <p:pic>
        <p:nvPicPr>
          <p:cNvPr id="12" name="Bild 2" descr="shutterstock_214626469.jpg">
            <a:extLst>
              <a:ext uri="{FF2B5EF4-FFF2-40B4-BE49-F238E27FC236}">
                <a16:creationId xmlns:a16="http://schemas.microsoft.com/office/drawing/2014/main" id="{D38A687F-238D-DB46-894C-2997B265B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5"/>
          <a:stretch>
            <a:fillRect/>
          </a:stretch>
        </p:blipFill>
        <p:spPr bwMode="auto">
          <a:xfrm>
            <a:off x="7760258" y="3476528"/>
            <a:ext cx="3565001" cy="24260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04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9C9619-A3B9-4AF0-BD79-2F7A91721E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64000" y="2192400"/>
            <a:ext cx="10286611" cy="457016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Angebot und der Wettbewerb unter den Snack-Anbietern wird kontinuierlich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sz="4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vielfältiger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attraktiver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ausgefallener.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sz="16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Zukunft gehört kreativen Snack-Ideen,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wettbewerbsfähiger, nachhaltiger und mit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praktischer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Verpackung ausgestattet sind. 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E1E8921-DDCE-274A-AC40-A74E240E9313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4759727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>
              <a:solidFill>
                <a:srgbClr val="166A66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„Ein attraktives Snack-Angebot als Chance.“</a:t>
            </a:r>
          </a:p>
        </p:txBody>
      </p:sp>
      <p:pic>
        <p:nvPicPr>
          <p:cNvPr id="10" name="Bild 2">
            <a:extLst>
              <a:ext uri="{FF2B5EF4-FFF2-40B4-BE49-F238E27FC236}">
                <a16:creationId xmlns:a16="http://schemas.microsoft.com/office/drawing/2014/main" id="{4D53603B-9BF6-B14A-A89E-D24A21EB3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33627" y="3318195"/>
            <a:ext cx="3891632" cy="2584351"/>
          </a:xfrm>
          <a:prstGeom prst="rect">
            <a:avLst/>
          </a:prstGeom>
          <a:noFill/>
          <a:ln w="571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4CEF850-86BA-3348-B277-80F743B4F1B3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OPTISCHE HERAUSFORDERUNG</a:t>
            </a:r>
          </a:p>
        </p:txBody>
      </p:sp>
    </p:spTree>
    <p:extLst>
      <p:ext uri="{BB962C8B-B14F-4D97-AF65-F5344CB8AC3E}">
        <p14:creationId xmlns:p14="http://schemas.microsoft.com/office/powerpoint/2010/main" val="262567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A389974-D602-7C4F-A995-A595E8066019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KAUFSTIMULIERENDE FAKTOREN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E7AC228-DE2D-C14B-9E5C-C51A4C3CF572}"/>
              </a:ext>
            </a:extLst>
          </p:cNvPr>
          <p:cNvSpPr txBox="1">
            <a:spLocks/>
          </p:cNvSpPr>
          <p:nvPr/>
        </p:nvSpPr>
        <p:spPr>
          <a:xfrm>
            <a:off x="4777483" y="1379993"/>
            <a:ext cx="6342427" cy="88947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sz="700" dirty="0"/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rgbClr val="166A66"/>
                </a:solidFill>
              </a:rPr>
              <a:t>„Wege entstehen, indem man sie geht.“</a:t>
            </a:r>
            <a:br>
              <a:rPr lang="de-DE" b="1" dirty="0">
                <a:solidFill>
                  <a:srgbClr val="166A66"/>
                </a:solidFill>
              </a:rPr>
            </a:br>
            <a:r>
              <a:rPr lang="de-DE" sz="900" dirty="0">
                <a:solidFill>
                  <a:srgbClr val="166A66"/>
                </a:solidFill>
              </a:rPr>
              <a:t>Franz Kafka, Schriftsteller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E51B7DA-E57A-EC46-89BE-522D2D98448D}"/>
              </a:ext>
            </a:extLst>
          </p:cNvPr>
          <p:cNvSpPr txBox="1">
            <a:spLocks/>
          </p:cNvSpPr>
          <p:nvPr/>
        </p:nvSpPr>
        <p:spPr>
          <a:xfrm>
            <a:off x="2421659" y="2528315"/>
            <a:ext cx="8224192" cy="38278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sz="1600" b="1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Gefragt ist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Idee, die das Snack-Angebot attraktiv vorverkauft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appetitliche Optik, die „emotionalen“ Genuss vermittelt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Snack, der mindestens 60 Minuten, idealerweise bis zu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Stunden nach Zubereitung Frische vermittelt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Geschmack, der industrielle Snacks vergessen lässt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Mehrweg-Verpackung, die den Verzehr auch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unterwegs problemlos ermöglicht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sz="4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aber lassen sich Geschmacksqualität und kaufstimulierende Optik inszenieren?</a:t>
            </a:r>
          </a:p>
        </p:txBody>
      </p:sp>
      <p:pic>
        <p:nvPicPr>
          <p:cNvPr id="10" name="Grafik 9" descr="Ein Bild, das Essen, Tisch, Boden, Zwischenmahlzeit enthält.&#10;&#10;Mit sehr hoher Zuverlässigkeit generierte Beschreibung">
            <a:extLst>
              <a:ext uri="{FF2B5EF4-FFF2-40B4-BE49-F238E27FC236}">
                <a16:creationId xmlns:a16="http://schemas.microsoft.com/office/drawing/2014/main" id="{C3011705-6B99-E040-9B70-D3431A147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6387" y="3451171"/>
            <a:ext cx="2458872" cy="2451375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250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9C9619-A3B9-4AF0-BD79-2F7A91721E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64000" y="2192400"/>
            <a:ext cx="9528000" cy="457016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Platten im Schiefer- und Naturholzlook oder Weidenkörbe eignen sich besonders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eine appetitliche Snack-Präsentation. Hier sollten natürlich HACCP- / Hygiene-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Aspekte berücksichtigt werden.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 deinem Angebot eine Struktur, sortiere z. B. nach </a:t>
            </a: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süß / herzhaft 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klassisch / vegan / vegetarisch</a:t>
            </a:r>
            <a:r>
              <a:rPr lang="de-DE" sz="1600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heiß / kalt 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de-DE" sz="1600" b="1" dirty="0">
                <a:solidFill>
                  <a:srgbClr val="EC6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Tageszeit.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Tageszeit empfiehlt sich beispielsweise zum </a:t>
            </a: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Frühstück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eher Teilchen und frische,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bzw. leichte Snack-Ideen. Zu </a:t>
            </a: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Mittag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deftigere und warme / heiße Snacks, am </a:t>
            </a: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Nachmittag</a:t>
            </a:r>
            <a:r>
              <a:rPr lang="de-DE" sz="1600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süße Varianten und zum </a:t>
            </a: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Abend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allem vollwertige Varianten, wie z. B.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Bowls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endParaRPr lang="de-DE" sz="16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Kennzeichne deine Snacks, z. B. mit einem Sticker oder nutze kleine, beschreibbare Aufsteller. 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F063544-D550-3F4B-8949-84210556B64C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10256119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>
              <a:solidFill>
                <a:srgbClr val="166A66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Der richtige Rahmen für die Snack-Präsentation.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4E86032-11D5-1548-9EBC-6280ED9A864E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KAUFSTIMULIERENDE FAKTOREN</a:t>
            </a:r>
          </a:p>
        </p:txBody>
      </p:sp>
    </p:spTree>
    <p:extLst>
      <p:ext uri="{BB962C8B-B14F-4D97-AF65-F5344CB8AC3E}">
        <p14:creationId xmlns:p14="http://schemas.microsoft.com/office/powerpoint/2010/main" val="170589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9C9619-A3B9-4AF0-BD79-2F7A91721E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64001" y="2192400"/>
            <a:ext cx="8213938" cy="45701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Kunde möchte sehen, welchen Snack er bekommt. Das Angebot muss deshalb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liebevoll und originell in Szene gesetzt werden. Achtet auch darauf, dass der Snack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insbesondere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einfach und unkompliziert verzehrt werden kann.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de-DE" sz="1600" b="1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Hilfreich dabei ist 	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ein ganzheitlich attraktives Äußeres zu achten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alle Zutaten sichtbar zu machen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frischen Salatblättern, gegrilltem Gemüse von 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Bonduelle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(wie z. B.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Zucchinistreifen oder „</a:t>
            </a:r>
            <a:r>
              <a:rPr lang="de-DE" sz="1600" dirty="0" err="1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Andalusia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“) und / oder Kräutern Akzente zu setzen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Snacks auch mal ungewöhnlich aufzuschneiden, z. B. dreieckig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de-DE" sz="4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de-DE" sz="1600" b="1" dirty="0">
                <a:solidFill>
                  <a:srgbClr val="F2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Snack ein konkretes Belegprogramm, erforderliche Mengen und </a:t>
            </a:r>
            <a:b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32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maximale Stehzeiten schriftlich festlegen.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de-DE" sz="1600" dirty="0">
              <a:solidFill>
                <a:srgbClr val="232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B274EE-AFB6-2C48-80A0-C946EF3BFC59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384195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>
              <a:solidFill>
                <a:srgbClr val="166A66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Mit </a:t>
            </a:r>
            <a:r>
              <a:rPr lang="de-DE" dirty="0" err="1">
                <a:solidFill>
                  <a:srgbClr val="166A66"/>
                </a:solidFill>
              </a:rPr>
              <a:t>Appetitlichkeit</a:t>
            </a:r>
            <a:r>
              <a:rPr lang="de-DE" dirty="0">
                <a:solidFill>
                  <a:srgbClr val="166A66"/>
                </a:solidFill>
              </a:rPr>
              <a:t> punkten und Akzente setzen.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4CBFB4-649C-8F4D-B23D-545CF3BC27FC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29323"/>
                </a:solidFill>
              </a:rPr>
              <a:t>KAUFSTIMULIERENDE FAKTOREN</a:t>
            </a:r>
          </a:p>
        </p:txBody>
      </p:sp>
      <p:pic>
        <p:nvPicPr>
          <p:cNvPr id="4" name="Grafik 3" descr="Ein Bild, das Essen, Fastfood, Sandwich, Amerikanisches Essen enthält.&#10;&#10;Automatisch generierte Beschreibung">
            <a:extLst>
              <a:ext uri="{FF2B5EF4-FFF2-40B4-BE49-F238E27FC236}">
                <a16:creationId xmlns:a16="http://schemas.microsoft.com/office/drawing/2014/main" id="{50F52DD4-B830-C1C1-EB01-DD0C5E123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15329" r="16363" b="24220"/>
          <a:stretch/>
        </p:blipFill>
        <p:spPr>
          <a:xfrm rot="561745">
            <a:off x="9120036" y="2785715"/>
            <a:ext cx="3249748" cy="27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4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Macintosh PowerPoint</Application>
  <PresentationFormat>Breitbild</PresentationFormat>
  <Paragraphs>200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Verdana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Scheffold, Linn     / DI_</dc:creator>
  <cp:lastModifiedBy>Reinhold Sobtzick</cp:lastModifiedBy>
  <cp:revision>110</cp:revision>
  <dcterms:created xsi:type="dcterms:W3CDTF">2019-02-18T07:40:02Z</dcterms:created>
  <dcterms:modified xsi:type="dcterms:W3CDTF">2024-02-19T09:10:08Z</dcterms:modified>
</cp:coreProperties>
</file>