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8" r:id="rId4"/>
    <p:sldId id="260" r:id="rId5"/>
    <p:sldId id="291" r:id="rId6"/>
    <p:sldId id="292" r:id="rId7"/>
    <p:sldId id="293" r:id="rId8"/>
    <p:sldId id="294" r:id="rId9"/>
    <p:sldId id="303" r:id="rId10"/>
    <p:sldId id="295" r:id="rId11"/>
    <p:sldId id="296" r:id="rId12"/>
    <p:sldId id="297" r:id="rId13"/>
    <p:sldId id="298" r:id="rId14"/>
    <p:sldId id="299" r:id="rId15"/>
    <p:sldId id="304" r:id="rId16"/>
    <p:sldId id="300" r:id="rId17"/>
    <p:sldId id="301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751"/>
    <a:srgbClr val="EC6624"/>
    <a:srgbClr val="07514D"/>
    <a:srgbClr val="E34B5E"/>
    <a:srgbClr val="1F2A4D"/>
    <a:srgbClr val="F9E79E"/>
    <a:srgbClr val="941A02"/>
    <a:srgbClr val="FF0000"/>
    <a:srgbClr val="FF1111"/>
    <a:srgbClr val="192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Logo, Schrift, Kreis enthält.&#10;&#10;Automatisch generierte Beschreibung">
            <a:extLst>
              <a:ext uri="{FF2B5EF4-FFF2-40B4-BE49-F238E27FC236}">
                <a16:creationId xmlns:a16="http://schemas.microsoft.com/office/drawing/2014/main" id="{295E2E3F-AB74-99B7-5F1C-62BB6B8C5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E5CCE12-0857-9270-5720-BB1E3738FD55}"/>
              </a:ext>
            </a:extLst>
          </p:cNvPr>
          <p:cNvSpPr/>
          <p:nvPr userDrawn="1"/>
        </p:nvSpPr>
        <p:spPr>
          <a:xfrm>
            <a:off x="2052211" y="5767252"/>
            <a:ext cx="4071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i="0" dirty="0">
                <a:solidFill>
                  <a:srgbClr val="0A7172"/>
                </a:solidFill>
                <a:latin typeface="Helvetica" pitchFamily="2" charset="0"/>
                <a:ea typeface="Verdana" panose="020B0604030504040204" pitchFamily="34" charset="0"/>
              </a:rPr>
              <a:t>ZUBEREITUNG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A5F836-CCC6-DDAA-518B-7149B9E01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873" y="4242217"/>
            <a:ext cx="1440000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15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F934CD0-994F-46B0-9E51-632B1F32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658520"/>
            <a:ext cx="10302890" cy="4570160"/>
          </a:xfrm>
          <a:noFill/>
        </p:spPr>
        <p:txBody>
          <a:bodyPr>
            <a:normAutofit/>
          </a:bodyPr>
          <a:lstStyle>
            <a:lvl1pPr marL="0" indent="0">
              <a:buNone/>
              <a:defRPr lang="de-DE" sz="1600" b="0" kern="12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23275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solidFill>
                  <a:srgbClr val="23275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solidFill>
                  <a:srgbClr val="23275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solidFill>
                  <a:srgbClr val="23275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5A6D3A-4D75-CE9B-F169-58DF403AF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20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Text, Briefumschlag, Design, Kunst enthält.&#10;&#10;Automatisch generierte Beschreibung">
            <a:extLst>
              <a:ext uri="{FF2B5EF4-FFF2-40B4-BE49-F238E27FC236}">
                <a16:creationId xmlns:a16="http://schemas.microsoft.com/office/drawing/2014/main" id="{6A0F70B2-070C-C7FD-4C49-BAF5E142C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81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Kreis, Briefumschlag enthält.&#10;&#10;Automatisch generierte Beschreibung">
            <a:extLst>
              <a:ext uri="{FF2B5EF4-FFF2-40B4-BE49-F238E27FC236}">
                <a16:creationId xmlns:a16="http://schemas.microsoft.com/office/drawing/2014/main" id="{2B9277CA-1831-4F46-6A17-DE21ACE1B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6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0E5A8D-B4BE-6848-820C-DA9596505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50826B-EC53-4613-B80B-5E2129257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658520"/>
            <a:ext cx="10369392" cy="4245832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2pPr>
            <a:lvl3pPr marL="9144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3pPr>
            <a:lvl4pPr marL="13716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4pPr>
            <a:lvl5pPr marL="18288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9B18FB-854A-42F9-F650-166912A14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00" y="104400"/>
            <a:ext cx="1375110" cy="178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44F6F6-5B42-324F-806F-DE24E519A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7FE559-81B8-452E-8C72-5E8DE1FF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657184-2844-4D85-871E-994513A59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17A647-98B7-4978-BBF3-8ADEBF114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0EFEC-AA10-46CD-8D22-155DDEF47619}" type="datetimeFigureOut">
              <a:rPr lang="de-DE" smtClean="0"/>
              <a:t>19.02.24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4FC416-B0FD-4B27-AA81-E875A99B4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22406D-46D2-4982-96D2-1A458FF23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F37D3-73AD-4CD6-B7DB-CDC899EEA7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0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7" r:id="rId4"/>
    <p:sldLayoutId id="2147483650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lgl.bayern.de/lebensmittel/hygiene/hygienischer_umgang/verbrauchertipps/index.htm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weitblick-workwear.de/gastronomie/produkte?order=topseller&amp;p=1&amp;properties=96269409e97d4a77be4e59307575b4e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254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369392" cy="4245832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Die</a:t>
            </a:r>
            <a:r>
              <a:rPr lang="de-DE" dirty="0">
                <a:solidFill>
                  <a:srgbClr val="E34B5E"/>
                </a:solidFill>
              </a:rPr>
              <a:t> </a:t>
            </a:r>
            <a:r>
              <a:rPr lang="de-DE" b="1" dirty="0">
                <a:solidFill>
                  <a:srgbClr val="EC6624"/>
                </a:solidFill>
              </a:rPr>
              <a:t>Warenkorb-Kontrolle</a:t>
            </a:r>
            <a:r>
              <a:rPr lang="de-DE" dirty="0">
                <a:solidFill>
                  <a:srgbClr val="E34B5E"/>
                </a:solidFill>
              </a:rPr>
              <a:t> </a:t>
            </a:r>
            <a:r>
              <a:rPr lang="de-DE" dirty="0"/>
              <a:t>schützt vor Überraschungen.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4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/>
              <a:t>Zu prüfen sind deshalb: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400" dirty="0"/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Vollständigkeit der benötigten Artikel und Mengen </a:t>
            </a:r>
            <a:br>
              <a:rPr lang="de-DE" dirty="0"/>
            </a:br>
            <a:r>
              <a:rPr lang="de-DE" dirty="0"/>
              <a:t>für die Snack-Herstellung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Pflicht- und Wunschzutaten nach Rezeptur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Die optische und hygienische </a:t>
            </a:r>
            <a:r>
              <a:rPr lang="de-DE" dirty="0" err="1"/>
              <a:t>Einwandfreiheit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aller Artikel auch nach HACCP Richtlinien </a:t>
            </a:r>
            <a:br>
              <a:rPr lang="de-DE" dirty="0"/>
            </a:br>
            <a:r>
              <a:rPr lang="de-DE" dirty="0"/>
              <a:t>(z. B. Temperatur)</a:t>
            </a:r>
          </a:p>
        </p:txBody>
      </p:sp>
      <p:pic>
        <p:nvPicPr>
          <p:cNvPr id="7" name="Bild 1" descr="shutterstock_298040021.jpg">
            <a:extLst>
              <a:ext uri="{FF2B5EF4-FFF2-40B4-BE49-F238E27FC236}">
                <a16:creationId xmlns:a16="http://schemas.microsoft.com/office/drawing/2014/main" id="{74511A5A-7541-5945-89CA-F98784F3CB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6684" y="3502192"/>
            <a:ext cx="2568575" cy="24003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1CAD8DD-C38A-C84B-97D3-1B5098C23EF0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1334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Vertrauen ist gut – Kontrolle ist besser.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7D1F1AE-ADFA-1D4B-BAE1-D8AAE9E4E662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VOR DER ARBEIT</a:t>
            </a:r>
          </a:p>
        </p:txBody>
      </p:sp>
    </p:spTree>
    <p:extLst>
      <p:ext uri="{BB962C8B-B14F-4D97-AF65-F5344CB8AC3E}">
        <p14:creationId xmlns:p14="http://schemas.microsoft.com/office/powerpoint/2010/main" val="57855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8105600" cy="4245832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Start der Snack-Zubereitung idealerweise unter Einhaltung des Arbeitsablaufplans: 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/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mit den sachgemäßen Arbeitsgeräten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mit den geprüften Snack-Bestandteilen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unter Beachtung der Hygiene-Richtlinien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>
                <a:solidFill>
                  <a:srgbClr val="EC6624"/>
                </a:solidFill>
              </a:rPr>
              <a:t>Tipp: </a:t>
            </a:r>
            <a:r>
              <a:rPr lang="de-DE" dirty="0"/>
              <a:t>Nach jedem Arbeitsschritt Hände waschen und </a:t>
            </a:r>
            <a:br>
              <a:rPr lang="de-DE" dirty="0"/>
            </a:br>
            <a:r>
              <a:rPr lang="de-DE" dirty="0"/>
              <a:t>          Arbeitsgerät säubern (z. B. nach dem Tomaten </a:t>
            </a:r>
            <a:br>
              <a:rPr lang="de-DE" dirty="0"/>
            </a:br>
            <a:r>
              <a:rPr lang="de-DE" dirty="0"/>
              <a:t>          schneiden, vor dem Brötchen aufschneiden).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  </a:t>
            </a:r>
          </a:p>
        </p:txBody>
      </p:sp>
      <p:pic>
        <p:nvPicPr>
          <p:cNvPr id="5" name="Bild 2" descr="shutterstock_216125629.jpg">
            <a:extLst>
              <a:ext uri="{FF2B5EF4-FFF2-40B4-BE49-F238E27FC236}">
                <a16:creationId xmlns:a16="http://schemas.microsoft.com/office/drawing/2014/main" id="{01FFDB35-46E7-1344-A7CF-8133879BAA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3407" y="3315530"/>
            <a:ext cx="2661852" cy="25870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D28110A-4E84-6044-A753-97E429F75554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70036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Von der Snack-Idee zum SNACK STAR</a:t>
            </a:r>
            <a:r>
              <a:rPr lang="de-DE" baseline="30000" dirty="0">
                <a:solidFill>
                  <a:srgbClr val="07514D"/>
                </a:solidFill>
              </a:rPr>
              <a:t>®</a:t>
            </a:r>
            <a:r>
              <a:rPr lang="de-DE" dirty="0">
                <a:solidFill>
                  <a:srgbClr val="07514D"/>
                </a:solidFill>
              </a:rPr>
              <a:t> Branchen- und Gesamtsieger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42F111A-22CF-0147-B54E-9B9D24AB3867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ZUBEREITEN UND ANRICHTEN</a:t>
            </a:r>
          </a:p>
        </p:txBody>
      </p:sp>
    </p:spTree>
    <p:extLst>
      <p:ext uri="{BB962C8B-B14F-4D97-AF65-F5344CB8AC3E}">
        <p14:creationId xmlns:p14="http://schemas.microsoft.com/office/powerpoint/2010/main" val="112511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9528000" cy="4245832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Das sorgfältige und bewusste Anrichten ist für die Qualität und Attraktivität des Snacks entscheidend.</a:t>
            </a:r>
          </a:p>
          <a:p>
            <a:pPr marL="0" indent="0">
              <a:lnSpc>
                <a:spcPct val="100000"/>
              </a:lnSpc>
              <a:buNone/>
            </a:pPr>
            <a:endParaRPr lang="de-DE" sz="400" dirty="0"/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Folgende Fragen helfen bei der Umsetzung: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/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Wurden alle Zutaten nach Rezepturvorgabe eingesetzt?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Ist die vorgegebene Zutatenmenge bedarfsgerecht?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Wurde die richtige Temperatur eingehalten?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Konnte die geplante Zubereitungszeit eingehalten werden?</a:t>
            </a:r>
          </a:p>
        </p:txBody>
      </p:sp>
      <p:pic>
        <p:nvPicPr>
          <p:cNvPr id="6" name="Grafik 5" descr="Ein Bild, das Boden, Essen, sitzend, draußen enthält.&#10;&#10;Mit hoher Zuverlässigkeit generierte Beschreibung">
            <a:extLst>
              <a:ext uri="{FF2B5EF4-FFF2-40B4-BE49-F238E27FC236}">
                <a16:creationId xmlns:a16="http://schemas.microsoft.com/office/drawing/2014/main" id="{F1840D05-CECA-D445-8E79-A45F5A6E1A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1941" y="3255206"/>
            <a:ext cx="2663318" cy="264734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699904-2A0D-794F-8935-D06705A3A121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1207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Qualität ist der Schlüssel zum Erfolg.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B5C4955-63A0-4B48-9DC4-6E099BFB1A73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ZUBEREITEN UND ANRICHTEN</a:t>
            </a:r>
          </a:p>
        </p:txBody>
      </p:sp>
    </p:spTree>
    <p:extLst>
      <p:ext uri="{BB962C8B-B14F-4D97-AF65-F5344CB8AC3E}">
        <p14:creationId xmlns:p14="http://schemas.microsoft.com/office/powerpoint/2010/main" val="3238494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9045400" cy="4245832"/>
          </a:xfrm>
          <a:noFill/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/>
              <a:t>Ist das Ergebnis optisch ansprechend? (Harmonie, Farbe, Anordnung, etc.)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Ist die außergewöhnliche Snack-Idee erkennbar? </a:t>
            </a:r>
            <a:br>
              <a:rPr lang="de-DE" dirty="0"/>
            </a:br>
            <a:r>
              <a:rPr lang="de-DE" dirty="0"/>
              <a:t>(Besondere Form, Farbe, Portionierung, etc.)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Ist der Snack attraktiv präsentiert?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Überzeugt der Geschmack?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Lässt sich der Snack gut essen? Auch unterwegs?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Ist der Arbeitsablaufplan i. O. oder muss er verändert </a:t>
            </a:r>
            <a:br>
              <a:rPr lang="de-DE" dirty="0"/>
            </a:br>
            <a:r>
              <a:rPr lang="de-DE" dirty="0"/>
              <a:t>werden?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8E78F5-EBC2-3140-AD63-A2D78C139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4075" y="3471444"/>
            <a:ext cx="2681184" cy="243110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50696B0-6981-1D47-9ADB-A71CC61D1671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ZUBEREITEN UND ANRICHTEN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1B8790E-7504-874D-B87A-EE9D11FC5D5D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1207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Qualität ist der Schlüssel zum Erfolg.</a:t>
            </a:r>
          </a:p>
        </p:txBody>
      </p:sp>
    </p:spTree>
    <p:extLst>
      <p:ext uri="{BB962C8B-B14F-4D97-AF65-F5344CB8AC3E}">
        <p14:creationId xmlns:p14="http://schemas.microsoft.com/office/powerpoint/2010/main" val="179593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340028"/>
            <a:ext cx="8224191" cy="4245832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b="1" dirty="0"/>
              <a:t>Diese 7 Regeln müssen im Umgang mit Lebensmitteln generell, </a:t>
            </a:r>
            <a:br>
              <a:rPr lang="de-DE" b="1" dirty="0"/>
            </a:br>
            <a:r>
              <a:rPr lang="de-DE" b="1" dirty="0"/>
              <a:t>auch nach den Hygiene-Richtlinien, beachtet werden: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700" dirty="0"/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AutoNum type="arabicPeriod"/>
            </a:pPr>
            <a:r>
              <a:rPr lang="de-DE" b="1" dirty="0">
                <a:solidFill>
                  <a:srgbClr val="EC6624"/>
                </a:solidFill>
              </a:rPr>
              <a:t>Richtig einkaufen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z. B. nur die erforderliche, benötigte Menge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700" dirty="0"/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2"/>
            </a:pPr>
            <a:r>
              <a:rPr lang="de-DE" b="1" dirty="0">
                <a:solidFill>
                  <a:srgbClr val="EC6624"/>
                </a:solidFill>
              </a:rPr>
              <a:t>Reinigen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700" b="1" dirty="0">
              <a:solidFill>
                <a:srgbClr val="EC6624"/>
              </a:solidFill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3"/>
            </a:pPr>
            <a:r>
              <a:rPr lang="de-DE" b="1" dirty="0">
                <a:solidFill>
                  <a:srgbClr val="EC6624"/>
                </a:solidFill>
              </a:rPr>
              <a:t>Trennen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um z. B. die Keimübertragung zu vermeinen</a:t>
            </a:r>
            <a:br>
              <a:rPr lang="de-DE" dirty="0"/>
            </a:br>
            <a:r>
              <a:rPr lang="de-DE" b="1" dirty="0"/>
              <a:t>Beispiel: </a:t>
            </a:r>
            <a:r>
              <a:rPr lang="de-DE" dirty="0"/>
              <a:t>Lebensmittel, mit austretenden Flüssigkeiten </a:t>
            </a:r>
            <a:br>
              <a:rPr lang="de-DE" dirty="0"/>
            </a:br>
            <a:r>
              <a:rPr lang="de-DE" dirty="0"/>
              <a:t>von verzehrfertigen Speisen fernhalten</a:t>
            </a:r>
          </a:p>
        </p:txBody>
      </p:sp>
      <p:pic>
        <p:nvPicPr>
          <p:cNvPr id="6" name="Grafik 5" descr="Ein Bild, das Person, Wand, drinnen, Himmel enthält.&#10;&#10;Mit hoher Zuverlässigkeit generierte Beschreibung">
            <a:extLst>
              <a:ext uri="{FF2B5EF4-FFF2-40B4-BE49-F238E27FC236}">
                <a16:creationId xmlns:a16="http://schemas.microsoft.com/office/drawing/2014/main" id="{9A5B4A3D-ED40-DF47-8621-4612B86EF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200" y="3458406"/>
            <a:ext cx="2413059" cy="244414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A5D6DD7-75FA-AE43-89DA-433B46C0A5FE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39302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Hygiene ist Lebensmittelsicherheit.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61B978-9F3B-B244-89F3-69331DB5EFDA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GUT ZU WISSEN</a:t>
            </a:r>
          </a:p>
        </p:txBody>
      </p:sp>
    </p:spTree>
    <p:extLst>
      <p:ext uri="{BB962C8B-B14F-4D97-AF65-F5344CB8AC3E}">
        <p14:creationId xmlns:p14="http://schemas.microsoft.com/office/powerpoint/2010/main" val="133880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8224191" cy="4245832"/>
          </a:xfrm>
          <a:noFill/>
        </p:spPr>
        <p:txBody>
          <a:bodyPr>
            <a:no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4"/>
            </a:pPr>
            <a:r>
              <a:rPr lang="de-DE" b="1" dirty="0">
                <a:solidFill>
                  <a:srgbClr val="EC6624"/>
                </a:solidFill>
              </a:rPr>
              <a:t>Erhitzen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rohe Lebensmittel wie z. B. Geflügel, Fleisch, </a:t>
            </a:r>
            <a:br>
              <a:rPr lang="de-DE" dirty="0"/>
            </a:br>
            <a:r>
              <a:rPr lang="de-DE" dirty="0"/>
              <a:t>Eier und Rohmilch gründlich (min. 2 Minuten durchgaren)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700" dirty="0"/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5"/>
            </a:pPr>
            <a:r>
              <a:rPr lang="de-DE" b="1" dirty="0">
                <a:solidFill>
                  <a:srgbClr val="EC6624"/>
                </a:solidFill>
              </a:rPr>
              <a:t>Kühlen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verderbliche Lebensmittel und Speisen sofort </a:t>
            </a:r>
            <a:br>
              <a:rPr lang="de-DE" dirty="0"/>
            </a:br>
            <a:r>
              <a:rPr lang="de-DE" dirty="0"/>
              <a:t>ausreichend kühlen oder einfrieren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700" dirty="0"/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6"/>
            </a:pPr>
            <a:r>
              <a:rPr lang="de-DE" b="1" dirty="0">
                <a:solidFill>
                  <a:srgbClr val="EC6624"/>
                </a:solidFill>
              </a:rPr>
              <a:t>Waschen, Schälen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700" dirty="0"/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7"/>
            </a:pPr>
            <a:r>
              <a:rPr lang="de-DE" b="1" dirty="0">
                <a:solidFill>
                  <a:srgbClr val="EC6624"/>
                </a:solidFill>
              </a:rPr>
              <a:t>Schützen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  <a:buFont typeface="+mj-lt"/>
              <a:buAutoNum type="arabicPeriod" startAt="7"/>
            </a:pPr>
            <a:endParaRPr lang="de-DE" b="1" dirty="0">
              <a:solidFill>
                <a:srgbClr val="EC6624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32751"/>
              </a:buClr>
            </a:pPr>
            <a:r>
              <a:rPr lang="de-DE" b="1" dirty="0"/>
              <a:t>Details siehe auch </a:t>
            </a:r>
            <a:r>
              <a:rPr lang="de-DE" b="1" dirty="0">
                <a:hlinkClick r:id="rId2"/>
              </a:rPr>
              <a:t>LGL Bayern</a:t>
            </a:r>
            <a:endParaRPr lang="de-DE" b="1" dirty="0"/>
          </a:p>
        </p:txBody>
      </p:sp>
      <p:pic>
        <p:nvPicPr>
          <p:cNvPr id="6" name="Grafik 5" descr="Ein Bild, das Person, Wand, drinnen, Himmel enthält.&#10;&#10;Mit hoher Zuverlässigkeit generierte Beschreibung">
            <a:extLst>
              <a:ext uri="{FF2B5EF4-FFF2-40B4-BE49-F238E27FC236}">
                <a16:creationId xmlns:a16="http://schemas.microsoft.com/office/drawing/2014/main" id="{9A5B4A3D-ED40-DF47-8621-4612B86EF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200" y="3458406"/>
            <a:ext cx="2413059" cy="244414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A5D6DD7-75FA-AE43-89DA-433B46C0A5FE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39302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Hygiene ist Lebensmittelsicherheit.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61B978-9F3B-B244-89F3-69331DB5EFDA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GUT ZU WISSEN</a:t>
            </a:r>
          </a:p>
        </p:txBody>
      </p:sp>
    </p:spTree>
    <p:extLst>
      <p:ext uri="{BB962C8B-B14F-4D97-AF65-F5344CB8AC3E}">
        <p14:creationId xmlns:p14="http://schemas.microsoft.com/office/powerpoint/2010/main" val="381611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9426400" cy="4245832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b="1" dirty="0"/>
              <a:t>Für die Snack-Zubereitung sind besonders zu beachten: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400" dirty="0"/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Hände waschen (mindestens 30 Sekunden mit Seife).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Lieber öfter Hände waschen als Handschuhe anziehen.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Arbeitsutensilien, z. B. Messer, nach jedem Arbeitsschritt </a:t>
            </a:r>
            <a:br>
              <a:rPr lang="de-DE" dirty="0"/>
            </a:br>
            <a:r>
              <a:rPr lang="de-DE" dirty="0"/>
              <a:t>säubern / abwaschen (HACCP beachten).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Körperhygiene einhalten, z. B. Verzicht auf Piercings, </a:t>
            </a:r>
            <a:br>
              <a:rPr lang="de-DE" dirty="0"/>
            </a:br>
            <a:r>
              <a:rPr lang="de-DE" dirty="0"/>
              <a:t>Ohrschmuck, Uhr, Ketten, etc.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Absolutes Rauchverbot.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4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Alle Details sind Teil der Lebensmittel-Hygieneverordnung </a:t>
            </a:r>
            <a:br>
              <a:rPr lang="de-DE" dirty="0"/>
            </a:br>
            <a:r>
              <a:rPr lang="de-DE" dirty="0"/>
              <a:t>CLMHV und nach HACCP festgelegt.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432617-383F-3645-8E57-238F6344F213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GUT ZU WISSEN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8BBF3EA-796E-8F49-91A3-7741781FECC2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39302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Hygiene ist Lebensmittelsicherheit.</a:t>
            </a:r>
          </a:p>
        </p:txBody>
      </p:sp>
      <p:pic>
        <p:nvPicPr>
          <p:cNvPr id="10" name="Bild 2" descr="shutterstock_317573693.jpg">
            <a:extLst>
              <a:ext uri="{FF2B5EF4-FFF2-40B4-BE49-F238E27FC236}">
                <a16:creationId xmlns:a16="http://schemas.microsoft.com/office/drawing/2014/main" id="{63E00A58-F694-EE46-A82C-90CA6D39A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9"/>
          <a:stretch/>
        </p:blipFill>
        <p:spPr bwMode="auto">
          <a:xfrm>
            <a:off x="9222021" y="3029611"/>
            <a:ext cx="2103238" cy="3063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59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8224191" cy="4245832"/>
          </a:xfrm>
          <a:noFill/>
        </p:spPr>
        <p:txBody>
          <a:bodyPr>
            <a:noAutofit/>
          </a:bodyPr>
          <a:lstStyle/>
          <a:p>
            <a:r>
              <a:rPr lang="de-DE" dirty="0"/>
              <a:t>Es ist einfach, nachhaltig und umweltbewusst zu handeln.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Beispielsweise durch: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Vermeidung von unnützem Strom- und Wasserverbrauch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Vernünftige Nutzung von Maschinen und Gebrauchsgütern, </a:t>
            </a:r>
            <a:br>
              <a:rPr lang="de-DE" dirty="0"/>
            </a:br>
            <a:r>
              <a:rPr lang="de-DE" dirty="0"/>
              <a:t>beispielsweise kleine Mengen mit kleinen Geräten zubereiten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700" dirty="0"/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/>
              <a:t>Es ist wichtig, auf wichtige Unfallverhütungsmaßnahmen zu achten.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/>
              <a:t> </a:t>
            </a:r>
            <a:r>
              <a:rPr lang="de-DE" b="1" dirty="0"/>
              <a:t>Beispielsweise durch: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Nutzung des Handschutzschlittens bei der Aufschnittmaschine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Vermeidung offen liegender Stromkabel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Bewussten, nachhaltigen Umgang mit Energie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Vorsichtigen Umgang mit heißen Arbeitsgeräten</a:t>
            </a:r>
          </a:p>
        </p:txBody>
      </p:sp>
      <p:pic>
        <p:nvPicPr>
          <p:cNvPr id="6" name="Grafik 5" descr="Ein Bild, das Himmel, draußen, Objekt enthält.&#10;&#10;Mit sehr hoher Zuverlässigkeit generierte Beschreibung">
            <a:extLst>
              <a:ext uri="{FF2B5EF4-FFF2-40B4-BE49-F238E27FC236}">
                <a16:creationId xmlns:a16="http://schemas.microsoft.com/office/drawing/2014/main" id="{11BF9584-40ED-5B41-A99C-C1EAEE45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315" y="3184467"/>
            <a:ext cx="2472944" cy="325376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19A8A07-3D4E-0949-B8AB-C6C18AC46FC2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52637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An die Umwelt und die eigene Gesundheit denken.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A88E390-DFEF-0A4D-822F-AB70D91EE1D6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GUT ZU WISSEN</a:t>
            </a:r>
          </a:p>
        </p:txBody>
      </p:sp>
    </p:spTree>
    <p:extLst>
      <p:ext uri="{BB962C8B-B14F-4D97-AF65-F5344CB8AC3E}">
        <p14:creationId xmlns:p14="http://schemas.microsoft.com/office/powerpoint/2010/main" val="253689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5F51F8-EC9A-4FF6-98C2-DA7D6960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145" y="3612252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7EA1702F-9279-4955-BC57-446DBCD1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807" y="2956615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893EAA8-F8A7-6F46-AADD-18C19376FA16}"/>
              </a:ext>
            </a:extLst>
          </p:cNvPr>
          <p:cNvSpPr txBox="1">
            <a:spLocks/>
          </p:cNvSpPr>
          <p:nvPr/>
        </p:nvSpPr>
        <p:spPr>
          <a:xfrm>
            <a:off x="2664000" y="1594800"/>
            <a:ext cx="5880654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Beachten Sie auch unsere Tipps zu: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2956DB-DB6A-1D7C-E8BB-DA8C510C9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16" y="2908749"/>
            <a:ext cx="1440000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84F2573-11A8-DA47-BCB5-F30523A417F7}"/>
              </a:ext>
            </a:extLst>
          </p:cNvPr>
          <p:cNvGrpSpPr/>
          <p:nvPr/>
        </p:nvGrpSpPr>
        <p:grpSpPr>
          <a:xfrm>
            <a:off x="5377364" y="2908749"/>
            <a:ext cx="1440000" cy="1771941"/>
            <a:chOff x="5499336" y="3117099"/>
            <a:chExt cx="1440000" cy="1771941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32948DA-5871-C044-A899-CEB92F0F8A54}"/>
                </a:ext>
              </a:extLst>
            </p:cNvPr>
            <p:cNvSpPr txBox="1"/>
            <p:nvPr/>
          </p:nvSpPr>
          <p:spPr>
            <a:xfrm>
              <a:off x="5604424" y="4581263"/>
              <a:ext cx="122982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Idee &amp; Name</a:t>
              </a: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226A9593-AEFC-3A42-9A59-6A8C837E7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36" y="3117099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46E4C448-F93B-CA4A-AA04-6629ACDE116D}"/>
              </a:ext>
            </a:extLst>
          </p:cNvPr>
          <p:cNvSpPr txBox="1"/>
          <p:nvPr/>
        </p:nvSpPr>
        <p:spPr>
          <a:xfrm>
            <a:off x="3137965" y="4372913"/>
            <a:ext cx="10615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0" dirty="0">
                <a:solidFill>
                  <a:srgbClr val="1F2A4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Kalkulation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37FBB06D-B4E0-C546-9D17-FF9CE4200F2F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VIEL ERFOLG!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6FCD5F0-EB91-944D-A664-14C2E5CF5EFB}"/>
              </a:ext>
            </a:extLst>
          </p:cNvPr>
          <p:cNvGrpSpPr/>
          <p:nvPr/>
        </p:nvGrpSpPr>
        <p:grpSpPr>
          <a:xfrm>
            <a:off x="7806012" y="2908749"/>
            <a:ext cx="1768434" cy="1771941"/>
            <a:chOff x="7806012" y="3117099"/>
            <a:chExt cx="1768434" cy="1771941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56CCD0F-C17B-054C-A90D-4F20CEE70611}"/>
                </a:ext>
              </a:extLst>
            </p:cNvPr>
            <p:cNvSpPr txBox="1"/>
            <p:nvPr/>
          </p:nvSpPr>
          <p:spPr>
            <a:xfrm>
              <a:off x="7806012" y="4581263"/>
              <a:ext cx="1768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Optik &amp; Geschmack</a:t>
              </a:r>
            </a:p>
          </p:txBody>
        </p: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0038226C-745F-9240-BDD2-49225CF61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229" y="3117099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4599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E576302-FE9A-3442-AEA3-81E11D320801}"/>
              </a:ext>
            </a:extLst>
          </p:cNvPr>
          <p:cNvSpPr txBox="1">
            <a:spLocks/>
          </p:cNvSpPr>
          <p:nvPr/>
        </p:nvSpPr>
        <p:spPr>
          <a:xfrm>
            <a:off x="0" y="287014"/>
            <a:ext cx="3573517" cy="527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>
                <a:solidFill>
                  <a:srgbClr val="ECD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EURE AUFGABE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A1FED2-2F51-B547-90F9-7DE3274B7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8" y="815009"/>
            <a:ext cx="1726300" cy="2237106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1882669-3DB6-C348-BC81-99CEC9F4C54A}"/>
              </a:ext>
            </a:extLst>
          </p:cNvPr>
          <p:cNvSpPr txBox="1">
            <a:spLocks/>
          </p:cNvSpPr>
          <p:nvPr/>
        </p:nvSpPr>
        <p:spPr>
          <a:xfrm>
            <a:off x="2649908" y="5220182"/>
            <a:ext cx="9542092" cy="1579943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 Snackidee gesünder interpretiert – egal ob vegan, klassisch oder </a:t>
            </a:r>
            <a:r>
              <a:rPr lang="de-DE" sz="1600" dirty="0" err="1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Deiner Kreativität sind keine Grenzen gesetzt!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 muss natürlich als kalter oder warmer Snack in eurem Betrieb oder der Berufsfachschule </a:t>
            </a:r>
            <a:b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ganz einfach zubereitet werden können.</a:t>
            </a:r>
          </a:p>
        </p:txBody>
      </p:sp>
    </p:spTree>
    <p:extLst>
      <p:ext uri="{BB962C8B-B14F-4D97-AF65-F5344CB8AC3E}">
        <p14:creationId xmlns:p14="http://schemas.microsoft.com/office/powerpoint/2010/main" val="70131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38B7A5-F53A-4500-98A1-2BF08B0A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636" y="318955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E06B130E-90E1-4D61-A783-AD5AFF8C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298" y="2533921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0DD2E401-537C-1B42-B9B8-D87E5D21710A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DIE BEWERTUNGSKRITERIEN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4E8B90D-337C-AD4E-9050-58B9F635F031}"/>
              </a:ext>
            </a:extLst>
          </p:cNvPr>
          <p:cNvSpPr txBox="1"/>
          <p:nvPr/>
        </p:nvSpPr>
        <p:spPr>
          <a:xfrm>
            <a:off x="2310672" y="5463005"/>
            <a:ext cx="9337742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1600" b="1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 Informationen sollen bei der erfolgreichen SNACK STAR</a:t>
            </a:r>
            <a:r>
              <a:rPr lang="de-DE" sz="1600" b="1" baseline="30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de-DE" sz="1600" b="1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Ideenentwicklung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b="1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unterstützen und zur Einbindung in den Unterricht dienen.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F08F1B3-BACE-664A-B18D-4C8C271524EA}"/>
              </a:ext>
            </a:extLst>
          </p:cNvPr>
          <p:cNvGrpSpPr/>
          <p:nvPr/>
        </p:nvGrpSpPr>
        <p:grpSpPr>
          <a:xfrm>
            <a:off x="2320683" y="2589111"/>
            <a:ext cx="9337742" cy="1772108"/>
            <a:chOff x="2320683" y="2904417"/>
            <a:chExt cx="9337742" cy="1772108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7E540BDF-A63A-5842-8C1E-7E73C72F07A7}"/>
                </a:ext>
              </a:extLst>
            </p:cNvPr>
            <p:cNvSpPr txBox="1"/>
            <p:nvPr/>
          </p:nvSpPr>
          <p:spPr>
            <a:xfrm>
              <a:off x="2413359" y="4368748"/>
              <a:ext cx="12546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Idee &amp; Name 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A76E44F9-24C9-E74B-B8C0-7988924E6638}"/>
                </a:ext>
              </a:extLst>
            </p:cNvPr>
            <p:cNvSpPr txBox="1"/>
            <p:nvPr/>
          </p:nvSpPr>
          <p:spPr>
            <a:xfrm>
              <a:off x="10407671" y="4368748"/>
              <a:ext cx="10615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Kalkulation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68B1AA9E-836F-C14B-9431-17B7A3997995}"/>
                </a:ext>
              </a:extLst>
            </p:cNvPr>
            <p:cNvSpPr txBox="1"/>
            <p:nvPr/>
          </p:nvSpPr>
          <p:spPr>
            <a:xfrm>
              <a:off x="7366889" y="4368748"/>
              <a:ext cx="1768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Optik &amp; Geschmack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D9DC5DF-1327-3142-9ECF-0EA90459E61B}"/>
                </a:ext>
              </a:extLst>
            </p:cNvPr>
            <p:cNvSpPr txBox="1"/>
            <p:nvPr/>
          </p:nvSpPr>
          <p:spPr>
            <a:xfrm>
              <a:off x="4994560" y="4368748"/>
              <a:ext cx="11384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Zubereitung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25A1F786-927A-984A-BFE5-AA3268C44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683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6E6BFE85-416B-5E41-B58A-C3D7892A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425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8C457043-3953-F843-98EE-A3D7E771F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786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AD7649C1-6CA2-F941-9B3C-2B6B619A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106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4833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EF9E97F6-E817-764D-A576-F1E13613B91A}"/>
              </a:ext>
            </a:extLst>
          </p:cNvPr>
          <p:cNvSpPr txBox="1">
            <a:spLocks/>
          </p:cNvSpPr>
          <p:nvPr/>
        </p:nvSpPr>
        <p:spPr>
          <a:xfrm>
            <a:off x="6778625" y="2641600"/>
            <a:ext cx="5413375" cy="28844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8600" indent="-408600">
              <a:lnSpc>
                <a:spcPct val="150000"/>
              </a:lnSpc>
            </a:pPr>
            <a:endParaRPr lang="de-DE" sz="700" dirty="0">
              <a:solidFill>
                <a:srgbClr val="1F2A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Richtig planen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 der Arbeit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Zubereiten und Anrichten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 zu wissen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582C1C9A-8624-954F-A399-FE023AA29BFF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INHALT</a:t>
            </a:r>
          </a:p>
        </p:txBody>
      </p:sp>
      <p:pic>
        <p:nvPicPr>
          <p:cNvPr id="2" name="Grafik 1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CFE2524F-43D9-0DBC-7111-AA8273E4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65" y="2419327"/>
            <a:ext cx="3362513" cy="40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1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7508700" cy="4245832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Idee, Rezeptur, Zutaten-Mengen und gewünschte Snack-Anzahl stehen fest.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/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/>
              <a:t>Der </a:t>
            </a:r>
            <a:r>
              <a:rPr lang="de-DE" b="1" dirty="0">
                <a:solidFill>
                  <a:srgbClr val="EC6624"/>
                </a:solidFill>
              </a:rPr>
              <a:t>Arbeitsablaufplan</a:t>
            </a:r>
            <a:r>
              <a:rPr lang="de-DE" dirty="0"/>
              <a:t> kann in 3 Stufen für ein optimales Ergebnis sorgen: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/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Stufe 1: </a:t>
            </a:r>
            <a:r>
              <a:rPr lang="de-DE" dirty="0"/>
              <a:t>Planung / Organisation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Stufe 2: </a:t>
            </a:r>
            <a:r>
              <a:rPr lang="de-DE" dirty="0"/>
              <a:t>Durchführung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Stufe 3: </a:t>
            </a:r>
            <a:r>
              <a:rPr lang="de-DE" dirty="0"/>
              <a:t>Nachbereitung</a:t>
            </a:r>
            <a:endParaRPr lang="de-DE" sz="1600" dirty="0"/>
          </a:p>
        </p:txBody>
      </p:sp>
      <p:pic>
        <p:nvPicPr>
          <p:cNvPr id="6" name="Bild 2" descr="shutterstock_222546226.jpg">
            <a:extLst>
              <a:ext uri="{FF2B5EF4-FFF2-40B4-BE49-F238E27FC236}">
                <a16:creationId xmlns:a16="http://schemas.microsoft.com/office/drawing/2014/main" id="{462F49B0-CB46-914C-89C9-1EC5B858D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401" y="3828569"/>
            <a:ext cx="2873858" cy="20739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257A2FD-A819-1242-9531-D9EF189A32DD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RICHTIG PLANEN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0E30E89-B739-9442-B1E7-25B036BA15F6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5880654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Klug vorbereitet ist besser gemacht.</a:t>
            </a:r>
          </a:p>
        </p:txBody>
      </p:sp>
    </p:spTree>
    <p:extLst>
      <p:ext uri="{BB962C8B-B14F-4D97-AF65-F5344CB8AC3E}">
        <p14:creationId xmlns:p14="http://schemas.microsoft.com/office/powerpoint/2010/main" val="266420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5775822" cy="4245832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/>
              <a:t>Der Arbeitsablaufplan muss schriftlich dokumentiert werden.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br>
              <a:rPr lang="de-DE" sz="400" dirty="0">
                <a:solidFill>
                  <a:srgbClr val="EC6624"/>
                </a:solidFill>
              </a:rPr>
            </a:br>
            <a:r>
              <a:rPr lang="de-DE" b="1" dirty="0">
                <a:solidFill>
                  <a:srgbClr val="EC6624"/>
                </a:solidFill>
              </a:rPr>
              <a:t>Zu beachten sind dabei folgende Regeln: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4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/>
              <a:t>Stufe 1: Planung / Organisation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de-DE" sz="400" dirty="0"/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Lege die Reihenfolge der Arbeitsschritte fest.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Achte dabei auf einen logischen Ablauf </a:t>
            </a:r>
            <a:br>
              <a:rPr lang="de-DE" dirty="0"/>
            </a:br>
            <a:r>
              <a:rPr lang="de-DE" dirty="0"/>
              <a:t>(z. B. Reihenfolge des Belags(erst Sauce, </a:t>
            </a:r>
            <a:br>
              <a:rPr lang="de-DE" dirty="0"/>
            </a:br>
            <a:r>
              <a:rPr lang="de-DE" dirty="0"/>
              <a:t>dann Beleg) und die benötigten Zutaten </a:t>
            </a:r>
            <a:br>
              <a:rPr lang="de-DE" dirty="0"/>
            </a:br>
            <a:r>
              <a:rPr lang="de-DE" dirty="0"/>
              <a:t>stets griffbereit zu haben).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Wenn im Team gearbeitet wird, lege fest, </a:t>
            </a:r>
            <a:br>
              <a:rPr lang="de-DE" dirty="0"/>
            </a:br>
            <a:r>
              <a:rPr lang="de-DE" dirty="0"/>
              <a:t>wer, was, wann, wie und wo macht.</a:t>
            </a:r>
            <a:r>
              <a:rPr lang="de-DE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5" name="Bild 2" descr="shutterstock_186997229.jpg">
            <a:extLst>
              <a:ext uri="{FF2B5EF4-FFF2-40B4-BE49-F238E27FC236}">
                <a16:creationId xmlns:a16="http://schemas.microsoft.com/office/drawing/2014/main" id="{A190964E-C01D-104D-A174-3E41CFE09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8439822" y="3511890"/>
            <a:ext cx="2885437" cy="23906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76495B7-E2BD-294C-9CE3-8942FAA237F9}"/>
              </a:ext>
            </a:extLst>
          </p:cNvPr>
          <p:cNvSpPr txBox="1">
            <a:spLocks/>
          </p:cNvSpPr>
          <p:nvPr/>
        </p:nvSpPr>
        <p:spPr>
          <a:xfrm>
            <a:off x="2664001" y="1285200"/>
            <a:ext cx="53624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Nur festgelegte Abläufe lassen sich verbessern.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63A9366-4387-144A-A7D8-B9BF55FE953F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RICHTIG PLANEN</a:t>
            </a:r>
          </a:p>
        </p:txBody>
      </p:sp>
    </p:spTree>
    <p:extLst>
      <p:ext uri="{BB962C8B-B14F-4D97-AF65-F5344CB8AC3E}">
        <p14:creationId xmlns:p14="http://schemas.microsoft.com/office/powerpoint/2010/main" val="176789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369392" cy="4245832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Stufe 2: Durchführung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/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Prüfe die Abläufe auf Verbesserungsmöglichkeiten.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Beachte HACCP-Anforderungen.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/>
              <a:t>	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Stufe 3: Nachbereitung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/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Dokumentiere Veränderungen im Arbeitsablaufplan.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Räume auf und säubere die Arbeitsflächen und -geräte.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87ED898-C597-A44E-9664-0501980F6AD6}"/>
              </a:ext>
            </a:extLst>
          </p:cNvPr>
          <p:cNvSpPr txBox="1">
            <a:spLocks/>
          </p:cNvSpPr>
          <p:nvPr/>
        </p:nvSpPr>
        <p:spPr>
          <a:xfrm>
            <a:off x="2664001" y="1285200"/>
            <a:ext cx="55529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Nur festgelegte Abläufe lassen sich verbessern.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B32D46-77BB-804F-AC78-C346DF0B5EC3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RICHTIG PLANEN</a:t>
            </a:r>
          </a:p>
        </p:txBody>
      </p:sp>
      <p:pic>
        <p:nvPicPr>
          <p:cNvPr id="10" name="Bild 2" descr="shutterstock_186997229.jpg">
            <a:extLst>
              <a:ext uri="{FF2B5EF4-FFF2-40B4-BE49-F238E27FC236}">
                <a16:creationId xmlns:a16="http://schemas.microsoft.com/office/drawing/2014/main" id="{D3903A22-EAD1-5E4D-B26A-9E5A4D410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8439822" y="3511890"/>
            <a:ext cx="2885437" cy="23906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5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369392" cy="4245832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Die richtige Arbeitskleidung anziehen</a:t>
            </a:r>
            <a:br>
              <a:rPr lang="de-DE" dirty="0"/>
            </a:br>
            <a:r>
              <a:rPr lang="de-DE" dirty="0"/>
              <a:t>Für die Sicherheit am Arbeitsplatz ist die Auswahl der richtigen </a:t>
            </a:r>
            <a:br>
              <a:rPr lang="de-DE" dirty="0"/>
            </a:br>
            <a:r>
              <a:rPr lang="de-DE" dirty="0"/>
              <a:t>Arbeitskleidung von entscheidender Bedeutung. Dazu zählen </a:t>
            </a:r>
            <a:br>
              <a:rPr lang="de-DE" dirty="0"/>
            </a:br>
            <a:r>
              <a:rPr lang="de-DE" dirty="0"/>
              <a:t>eine Kopfbedeckung, eine Arbeitsjacke, eine Schürze sowie </a:t>
            </a:r>
            <a:br>
              <a:rPr lang="de-DE" dirty="0"/>
            </a:br>
            <a:r>
              <a:rPr lang="de-DE" dirty="0"/>
              <a:t>rutschfeste Sicherheitsschuhe. Diese Kleidungsstücke sind </a:t>
            </a:r>
            <a:br>
              <a:rPr lang="de-DE" dirty="0"/>
            </a:br>
            <a:r>
              <a:rPr lang="de-DE" dirty="0"/>
              <a:t>unerlässlich, um die Sicherheit am Arbeitsplatz zu garantieren. </a:t>
            </a:r>
            <a:br>
              <a:rPr lang="de-DE" dirty="0"/>
            </a:br>
            <a:r>
              <a:rPr lang="de-DE" dirty="0"/>
              <a:t>All diese Artikel bekommst du im Gesamtpaket bei Weitblick, </a:t>
            </a:r>
            <a:br>
              <a:rPr lang="de-DE" dirty="0"/>
            </a:br>
            <a:r>
              <a:rPr lang="de-DE" dirty="0"/>
              <a:t>Experte für Arbeitskleidung seit 1931. Insbesondere eignet sich </a:t>
            </a:r>
            <a:br>
              <a:rPr lang="de-DE" dirty="0"/>
            </a:br>
            <a:r>
              <a:rPr lang="de-DE" dirty="0"/>
              <a:t>die </a:t>
            </a:r>
            <a:r>
              <a:rPr lang="de-DE" b="1" dirty="0">
                <a:solidFill>
                  <a:srgbClr val="EC6624"/>
                </a:solidFill>
              </a:rPr>
              <a:t>Bestseller Linie </a:t>
            </a:r>
            <a:r>
              <a:rPr lang="de-DE" b="1" dirty="0" err="1">
                <a:solidFill>
                  <a:srgbClr val="EC6624"/>
                </a:solidFill>
              </a:rPr>
              <a:t>Concept</a:t>
            </a:r>
            <a:r>
              <a:rPr lang="de-DE" dirty="0"/>
              <a:t>, die ein optimales Preis-Leistungsverhältnis </a:t>
            </a:r>
            <a:br>
              <a:rPr lang="de-DE" dirty="0"/>
            </a:br>
            <a:r>
              <a:rPr lang="de-DE" dirty="0"/>
              <a:t>mitbringt und durch seine hochwertige Qualität besonders langlebig und </a:t>
            </a:r>
            <a:br>
              <a:rPr lang="de-DE" dirty="0"/>
            </a:br>
            <a:r>
              <a:rPr lang="de-DE" dirty="0"/>
              <a:t>robust ist. Alle Artikel dieser Linie sind hier zu entnehmen: </a:t>
            </a:r>
            <a:r>
              <a:rPr lang="de-DE" dirty="0">
                <a:hlinkClick r:id="rId2"/>
              </a:rPr>
              <a:t>Online Shop </a:t>
            </a:r>
            <a:r>
              <a:rPr lang="de-DE" dirty="0"/>
              <a:t>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7462CDB-357E-B848-AF8D-329EF29454EC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527100" cy="8510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Wichtige Grundvoraussetzungen beachten!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2C7217-AEFB-1740-B5BE-9C5A5FDA57F8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VOR DER ARBEIT</a:t>
            </a:r>
          </a:p>
        </p:txBody>
      </p:sp>
      <p:pic>
        <p:nvPicPr>
          <p:cNvPr id="9" name="Grafik 8" descr="Ein Bild, das Im Haus, Person, Kleidung, Wand enthält.&#10;&#10;Automatisch generierte Beschreibung">
            <a:extLst>
              <a:ext uri="{FF2B5EF4-FFF2-40B4-BE49-F238E27FC236}">
                <a16:creationId xmlns:a16="http://schemas.microsoft.com/office/drawing/2014/main" id="{50214639-E53D-9044-B186-EA2766533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4" r="8053"/>
          <a:stretch/>
        </p:blipFill>
        <p:spPr>
          <a:xfrm>
            <a:off x="8614961" y="1712665"/>
            <a:ext cx="2262977" cy="297285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D537517-76FD-B54A-B8BC-02BFD3BF73B2}"/>
              </a:ext>
            </a:extLst>
          </p:cNvPr>
          <p:cNvSpPr txBox="1"/>
          <p:nvPr/>
        </p:nvSpPr>
        <p:spPr>
          <a:xfrm>
            <a:off x="10877938" y="1679458"/>
            <a:ext cx="131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Simon Kolar trägt </a:t>
            </a:r>
            <a:b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 </a:t>
            </a:r>
            <a:r>
              <a:rPr lang="de-DE" sz="1000" dirty="0" err="1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Rebel</a:t>
            </a:r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Concept</a:t>
            </a:r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Kochjacke, </a:t>
            </a:r>
            <a:b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000" b="1" dirty="0">
                <a:solidFill>
                  <a:srgbClr val="EC66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Artikel-Nr. 18230</a:t>
            </a:r>
          </a:p>
        </p:txBody>
      </p:sp>
      <p:pic>
        <p:nvPicPr>
          <p:cNvPr id="11" name="Grafik 10" descr="Ein Bild, das Person, Kleidung, Schürze, Im Haus enthält.&#10;&#10;Automatisch generierte Beschreibung">
            <a:extLst>
              <a:ext uri="{FF2B5EF4-FFF2-40B4-BE49-F238E27FC236}">
                <a16:creationId xmlns:a16="http://schemas.microsoft.com/office/drawing/2014/main" id="{5AEE72FF-D2D2-B142-910B-EEB6C3B39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r="20191"/>
          <a:stretch/>
        </p:blipFill>
        <p:spPr>
          <a:xfrm>
            <a:off x="10016134" y="3883609"/>
            <a:ext cx="2115539" cy="255658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300AADE-4317-674B-A6B2-92EE8D30F607}"/>
              </a:ext>
            </a:extLst>
          </p:cNvPr>
          <p:cNvSpPr txBox="1"/>
          <p:nvPr/>
        </p:nvSpPr>
        <p:spPr>
          <a:xfrm>
            <a:off x="9932452" y="6438763"/>
            <a:ext cx="2461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Simon Kolar trägt die </a:t>
            </a:r>
            <a:r>
              <a:rPr lang="de-DE" sz="1000" dirty="0" err="1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Rebel</a:t>
            </a:r>
            <a:r>
              <a:rPr lang="de-DE" sz="1000" dirty="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Concept Latzschürze, </a:t>
            </a:r>
            <a:r>
              <a:rPr lang="de-DE" sz="1000" b="1" dirty="0">
                <a:solidFill>
                  <a:srgbClr val="EC662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Artikel-Nr. 88185</a:t>
            </a:r>
          </a:p>
        </p:txBody>
      </p:sp>
    </p:spTree>
    <p:extLst>
      <p:ext uri="{BB962C8B-B14F-4D97-AF65-F5344CB8AC3E}">
        <p14:creationId xmlns:p14="http://schemas.microsoft.com/office/powerpoint/2010/main" val="2047260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369392" cy="4245832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Hände waschen </a:t>
            </a:r>
            <a:br>
              <a:rPr lang="de-DE" dirty="0"/>
            </a:br>
            <a:r>
              <a:rPr lang="de-DE" dirty="0"/>
              <a:t>Die Hände mindestens 30 Sekunden mit Seife waschen.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dirty="0"/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/>
              <a:t>Handwerkszeug und Arbeitsplatz einrichten</a:t>
            </a:r>
            <a:br>
              <a:rPr lang="de-DE" dirty="0"/>
            </a:br>
            <a:r>
              <a:rPr lang="de-DE" dirty="0"/>
              <a:t>Dazu gehören z. B.: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Messer und Arbeitsbrett nach HACCP in unterschiedlichen Größen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Arbeitsbrett nach HACCP mit verschiedenen Auflagen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Tischmülleimer für die Mülltrennung (</a:t>
            </a:r>
            <a:r>
              <a:rPr lang="de-DE" dirty="0" err="1"/>
              <a:t>Nassmüll</a:t>
            </a:r>
            <a:r>
              <a:rPr lang="de-DE" dirty="0"/>
              <a:t>, Papiermüll, </a:t>
            </a:r>
            <a:br>
              <a:rPr lang="de-DE" dirty="0"/>
            </a:br>
            <a:r>
              <a:rPr lang="de-DE" dirty="0"/>
              <a:t>Plastikmüll), Einmal-Putztücher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/>
              <a:t>Platz für Zutaten – möglichst in Griffnähe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Bild 2" descr="shutterstock_317573693.jpg">
            <a:extLst>
              <a:ext uri="{FF2B5EF4-FFF2-40B4-BE49-F238E27FC236}">
                <a16:creationId xmlns:a16="http://schemas.microsoft.com/office/drawing/2014/main" id="{C6C06D66-B6E5-8445-BF23-D43F1C6917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9"/>
          <a:stretch/>
        </p:blipFill>
        <p:spPr bwMode="auto">
          <a:xfrm>
            <a:off x="9222021" y="3029611"/>
            <a:ext cx="2103238" cy="3063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7462CDB-357E-B848-AF8D-329EF29454EC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527100" cy="8510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07514D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07514D"/>
                </a:solidFill>
              </a:rPr>
              <a:t>Wichtige Grundvoraussetzungen beachten!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2C7217-AEFB-1740-B5BE-9C5A5FDA57F8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VOR DER ARBEIT</a:t>
            </a:r>
          </a:p>
        </p:txBody>
      </p:sp>
    </p:spTree>
    <p:extLst>
      <p:ext uri="{BB962C8B-B14F-4D97-AF65-F5344CB8AC3E}">
        <p14:creationId xmlns:p14="http://schemas.microsoft.com/office/powerpoint/2010/main" val="104164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1026</Words>
  <Application>Microsoft Macintosh PowerPoint</Application>
  <PresentationFormat>Breitbild</PresentationFormat>
  <Paragraphs>160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Scheffold, Linn     / DI_</dc:creator>
  <cp:lastModifiedBy>Reinhold Sobtzick</cp:lastModifiedBy>
  <cp:revision>105</cp:revision>
  <dcterms:created xsi:type="dcterms:W3CDTF">2019-02-18T07:40:02Z</dcterms:created>
  <dcterms:modified xsi:type="dcterms:W3CDTF">2024-02-19T09:10:38Z</dcterms:modified>
</cp:coreProperties>
</file>